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326" r:id="rId3"/>
    <p:sldId id="309" r:id="rId4"/>
    <p:sldId id="327" r:id="rId5"/>
    <p:sldId id="328" r:id="rId6"/>
    <p:sldId id="316" r:id="rId7"/>
    <p:sldId id="312" r:id="rId8"/>
    <p:sldId id="314" r:id="rId9"/>
    <p:sldId id="329" r:id="rId10"/>
    <p:sldId id="330" r:id="rId11"/>
    <p:sldId id="292" r:id="rId12"/>
    <p:sldId id="297" r:id="rId13"/>
    <p:sldId id="313" r:id="rId14"/>
    <p:sldId id="307" r:id="rId15"/>
    <p:sldId id="285" r:id="rId16"/>
    <p:sldId id="275" r:id="rId17"/>
    <p:sldId id="293" r:id="rId18"/>
    <p:sldId id="299" r:id="rId19"/>
    <p:sldId id="263" r:id="rId20"/>
    <p:sldId id="318" r:id="rId21"/>
    <p:sldId id="259" r:id="rId22"/>
    <p:sldId id="320" r:id="rId23"/>
    <p:sldId id="294" r:id="rId24"/>
    <p:sldId id="324" r:id="rId25"/>
    <p:sldId id="323" r:id="rId26"/>
    <p:sldId id="325" r:id="rId27"/>
    <p:sldId id="265" r:id="rId28"/>
    <p:sldId id="295"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082"/>
    <p:restoredTop sz="89252" autoAdjust="0"/>
  </p:normalViewPr>
  <p:slideViewPr>
    <p:cSldViewPr snapToGrid="0" snapToObjects="1">
      <p:cViewPr varScale="1">
        <p:scale>
          <a:sx n="114" d="100"/>
          <a:sy n="114" d="100"/>
        </p:scale>
        <p:origin x="1432"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46D58A6-1DC7-224E-B706-1909E9EE3F16}" type="datetimeFigureOut">
              <a:rPr lang="en-US" smtClean="0"/>
              <a:t>8/30/22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224E6B-BDF4-5347-ADA1-78B516CB5957}" type="slidenum">
              <a:rPr lang="en-US" smtClean="0"/>
              <a:t>‹#›</a:t>
            </a:fld>
            <a:endParaRPr lang="en-US"/>
          </a:p>
        </p:txBody>
      </p:sp>
    </p:spTree>
    <p:extLst>
      <p:ext uri="{BB962C8B-B14F-4D97-AF65-F5344CB8AC3E}">
        <p14:creationId xmlns:p14="http://schemas.microsoft.com/office/powerpoint/2010/main" val="33543311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224E6B-BDF4-5347-ADA1-78B516CB5957}" type="slidenum">
              <a:rPr lang="en-US" smtClean="0"/>
              <a:t>2</a:t>
            </a:fld>
            <a:endParaRPr lang="en-US"/>
          </a:p>
        </p:txBody>
      </p:sp>
    </p:spTree>
    <p:extLst>
      <p:ext uri="{BB962C8B-B14F-4D97-AF65-F5344CB8AC3E}">
        <p14:creationId xmlns:p14="http://schemas.microsoft.com/office/powerpoint/2010/main" val="2289790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8AF2824-A55A-EE47-ABBB-09E26DA40554}" type="slidenum">
              <a:rPr lang="en-US" smtClean="0"/>
              <a:pPr/>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224E6B-BDF4-5347-ADA1-78B516CB5957}" type="slidenum">
              <a:rPr lang="en-US" smtClean="0"/>
              <a:t>5</a:t>
            </a:fld>
            <a:endParaRPr lang="en-US"/>
          </a:p>
        </p:txBody>
      </p:sp>
    </p:spTree>
    <p:extLst>
      <p:ext uri="{BB962C8B-B14F-4D97-AF65-F5344CB8AC3E}">
        <p14:creationId xmlns:p14="http://schemas.microsoft.com/office/powerpoint/2010/main" val="2422320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224E6B-BDF4-5347-ADA1-78B516CB5957}" type="slidenum">
              <a:rPr lang="en-US" smtClean="0"/>
              <a:t>8</a:t>
            </a:fld>
            <a:endParaRPr lang="en-US"/>
          </a:p>
        </p:txBody>
      </p:sp>
    </p:spTree>
    <p:extLst>
      <p:ext uri="{BB962C8B-B14F-4D97-AF65-F5344CB8AC3E}">
        <p14:creationId xmlns:p14="http://schemas.microsoft.com/office/powerpoint/2010/main" val="2422320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224E6B-BDF4-5347-ADA1-78B516CB5957}" type="slidenum">
              <a:rPr lang="en-US" smtClean="0"/>
              <a:t>9</a:t>
            </a:fld>
            <a:endParaRPr lang="en-US"/>
          </a:p>
        </p:txBody>
      </p:sp>
    </p:spTree>
    <p:extLst>
      <p:ext uri="{BB962C8B-B14F-4D97-AF65-F5344CB8AC3E}">
        <p14:creationId xmlns:p14="http://schemas.microsoft.com/office/powerpoint/2010/main" val="2902264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224E6B-BDF4-5347-ADA1-78B516CB5957}" type="slidenum">
              <a:rPr lang="en-US" smtClean="0"/>
              <a:t>20</a:t>
            </a:fld>
            <a:endParaRPr lang="en-US"/>
          </a:p>
        </p:txBody>
      </p:sp>
    </p:spTree>
    <p:extLst>
      <p:ext uri="{BB962C8B-B14F-4D97-AF65-F5344CB8AC3E}">
        <p14:creationId xmlns:p14="http://schemas.microsoft.com/office/powerpoint/2010/main" val="1683905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FDEA4-361B-674A-8C9E-A08C215EDA91}" type="datetimeFigureOut">
              <a:rPr lang="en-US" smtClean="0"/>
              <a:t>8/30/22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6864AF-E22A-3241-8379-C9CAF2EF0A22}" type="slidenum">
              <a:rPr lang="en-US" smtClean="0"/>
              <a:t>‹#›</a:t>
            </a:fld>
            <a:endParaRPr lang="en-US"/>
          </a:p>
        </p:txBody>
      </p:sp>
    </p:spTree>
    <p:extLst>
      <p:ext uri="{BB962C8B-B14F-4D97-AF65-F5344CB8AC3E}">
        <p14:creationId xmlns:p14="http://schemas.microsoft.com/office/powerpoint/2010/main" val="17990100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FDEA4-361B-674A-8C9E-A08C215EDA91}" type="datetimeFigureOut">
              <a:rPr lang="en-US" smtClean="0"/>
              <a:t>8/30/22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6864AF-E22A-3241-8379-C9CAF2EF0A22}" type="slidenum">
              <a:rPr lang="en-US" smtClean="0"/>
              <a:t>‹#›</a:t>
            </a:fld>
            <a:endParaRPr lang="en-US"/>
          </a:p>
        </p:txBody>
      </p:sp>
    </p:spTree>
    <p:extLst>
      <p:ext uri="{BB962C8B-B14F-4D97-AF65-F5344CB8AC3E}">
        <p14:creationId xmlns:p14="http://schemas.microsoft.com/office/powerpoint/2010/main" val="31710932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FDEA4-361B-674A-8C9E-A08C215EDA91}" type="datetimeFigureOut">
              <a:rPr lang="en-US" smtClean="0"/>
              <a:t>8/30/22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6864AF-E22A-3241-8379-C9CAF2EF0A22}" type="slidenum">
              <a:rPr lang="en-US" smtClean="0"/>
              <a:t>‹#›</a:t>
            </a:fld>
            <a:endParaRPr lang="en-US"/>
          </a:p>
        </p:txBody>
      </p:sp>
    </p:spTree>
    <p:extLst>
      <p:ext uri="{BB962C8B-B14F-4D97-AF65-F5344CB8AC3E}">
        <p14:creationId xmlns:p14="http://schemas.microsoft.com/office/powerpoint/2010/main" val="13830010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DCC2E97B-A548-3542-873E-67C77477DDC3}" type="slidenum">
              <a:rPr lang="en-US"/>
              <a:pPr/>
              <a:t>‹#›</a:t>
            </a:fld>
            <a:endParaRPr lang="en-US"/>
          </a:p>
        </p:txBody>
      </p:sp>
    </p:spTree>
    <p:extLst>
      <p:ext uri="{BB962C8B-B14F-4D97-AF65-F5344CB8AC3E}">
        <p14:creationId xmlns:p14="http://schemas.microsoft.com/office/powerpoint/2010/main" val="985473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FDEA4-361B-674A-8C9E-A08C215EDA91}" type="datetimeFigureOut">
              <a:rPr lang="en-US" smtClean="0"/>
              <a:t>8/30/22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6864AF-E22A-3241-8379-C9CAF2EF0A22}" type="slidenum">
              <a:rPr lang="en-US" smtClean="0"/>
              <a:t>‹#›</a:t>
            </a:fld>
            <a:endParaRPr lang="en-US"/>
          </a:p>
        </p:txBody>
      </p:sp>
    </p:spTree>
    <p:extLst>
      <p:ext uri="{BB962C8B-B14F-4D97-AF65-F5344CB8AC3E}">
        <p14:creationId xmlns:p14="http://schemas.microsoft.com/office/powerpoint/2010/main" val="2820175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FDEA4-361B-674A-8C9E-A08C215EDA91}" type="datetimeFigureOut">
              <a:rPr lang="en-US" smtClean="0"/>
              <a:t>8/30/22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6864AF-E22A-3241-8379-C9CAF2EF0A22}" type="slidenum">
              <a:rPr lang="en-US" smtClean="0"/>
              <a:t>‹#›</a:t>
            </a:fld>
            <a:endParaRPr lang="en-US"/>
          </a:p>
        </p:txBody>
      </p:sp>
    </p:spTree>
    <p:extLst>
      <p:ext uri="{BB962C8B-B14F-4D97-AF65-F5344CB8AC3E}">
        <p14:creationId xmlns:p14="http://schemas.microsoft.com/office/powerpoint/2010/main" val="926343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FDEA4-361B-674A-8C9E-A08C215EDA91}" type="datetimeFigureOut">
              <a:rPr lang="en-US" smtClean="0"/>
              <a:t>8/30/22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6864AF-E22A-3241-8379-C9CAF2EF0A22}" type="slidenum">
              <a:rPr lang="en-US" smtClean="0"/>
              <a:t>‹#›</a:t>
            </a:fld>
            <a:endParaRPr lang="en-US"/>
          </a:p>
        </p:txBody>
      </p:sp>
    </p:spTree>
    <p:extLst>
      <p:ext uri="{BB962C8B-B14F-4D97-AF65-F5344CB8AC3E}">
        <p14:creationId xmlns:p14="http://schemas.microsoft.com/office/powerpoint/2010/main" val="3134351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FDEA4-361B-674A-8C9E-A08C215EDA91}" type="datetimeFigureOut">
              <a:rPr lang="en-US" smtClean="0"/>
              <a:t>8/30/22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6864AF-E22A-3241-8379-C9CAF2EF0A22}" type="slidenum">
              <a:rPr lang="en-US" smtClean="0"/>
              <a:t>‹#›</a:t>
            </a:fld>
            <a:endParaRPr lang="en-US"/>
          </a:p>
        </p:txBody>
      </p:sp>
    </p:spTree>
    <p:extLst>
      <p:ext uri="{BB962C8B-B14F-4D97-AF65-F5344CB8AC3E}">
        <p14:creationId xmlns:p14="http://schemas.microsoft.com/office/powerpoint/2010/main" val="708382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FDEA4-361B-674A-8C9E-A08C215EDA91}" type="datetimeFigureOut">
              <a:rPr lang="en-US" smtClean="0"/>
              <a:t>8/30/22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6864AF-E22A-3241-8379-C9CAF2EF0A22}" type="slidenum">
              <a:rPr lang="en-US" smtClean="0"/>
              <a:t>‹#›</a:t>
            </a:fld>
            <a:endParaRPr lang="en-US"/>
          </a:p>
        </p:txBody>
      </p:sp>
    </p:spTree>
    <p:extLst>
      <p:ext uri="{BB962C8B-B14F-4D97-AF65-F5344CB8AC3E}">
        <p14:creationId xmlns:p14="http://schemas.microsoft.com/office/powerpoint/2010/main" val="2792743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FDEA4-361B-674A-8C9E-A08C215EDA91}" type="datetimeFigureOut">
              <a:rPr lang="en-US" smtClean="0"/>
              <a:t>8/30/22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6864AF-E22A-3241-8379-C9CAF2EF0A22}" type="slidenum">
              <a:rPr lang="en-US" smtClean="0"/>
              <a:t>‹#›</a:t>
            </a:fld>
            <a:endParaRPr lang="en-US"/>
          </a:p>
        </p:txBody>
      </p:sp>
    </p:spTree>
    <p:extLst>
      <p:ext uri="{BB962C8B-B14F-4D97-AF65-F5344CB8AC3E}">
        <p14:creationId xmlns:p14="http://schemas.microsoft.com/office/powerpoint/2010/main" val="376391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FDEA4-361B-674A-8C9E-A08C215EDA91}" type="datetimeFigureOut">
              <a:rPr lang="en-US" smtClean="0"/>
              <a:t>8/30/22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6864AF-E22A-3241-8379-C9CAF2EF0A22}" type="slidenum">
              <a:rPr lang="en-US" smtClean="0"/>
              <a:t>‹#›</a:t>
            </a:fld>
            <a:endParaRPr lang="en-US"/>
          </a:p>
        </p:txBody>
      </p:sp>
    </p:spTree>
    <p:extLst>
      <p:ext uri="{BB962C8B-B14F-4D97-AF65-F5344CB8AC3E}">
        <p14:creationId xmlns:p14="http://schemas.microsoft.com/office/powerpoint/2010/main" val="2884333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FDEA4-361B-674A-8C9E-A08C215EDA91}" type="datetimeFigureOut">
              <a:rPr lang="en-US" smtClean="0"/>
              <a:t>8/30/22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6864AF-E22A-3241-8379-C9CAF2EF0A22}" type="slidenum">
              <a:rPr lang="en-US" smtClean="0"/>
              <a:t>‹#›</a:t>
            </a:fld>
            <a:endParaRPr lang="en-US"/>
          </a:p>
        </p:txBody>
      </p:sp>
    </p:spTree>
    <p:extLst>
      <p:ext uri="{BB962C8B-B14F-4D97-AF65-F5344CB8AC3E}">
        <p14:creationId xmlns:p14="http://schemas.microsoft.com/office/powerpoint/2010/main" val="2501091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8FDEA4-361B-674A-8C9E-A08C215EDA91}" type="datetimeFigureOut">
              <a:rPr lang="en-US" smtClean="0"/>
              <a:t>8/30/22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6864AF-E22A-3241-8379-C9CAF2EF0A22}" type="slidenum">
              <a:rPr lang="en-US" smtClean="0"/>
              <a:t>‹#›</a:t>
            </a:fld>
            <a:endParaRPr lang="en-US"/>
          </a:p>
        </p:txBody>
      </p:sp>
    </p:spTree>
    <p:extLst>
      <p:ext uri="{BB962C8B-B14F-4D97-AF65-F5344CB8AC3E}">
        <p14:creationId xmlns:p14="http://schemas.microsoft.com/office/powerpoint/2010/main" val="33458286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74953" y="1175198"/>
            <a:ext cx="5763116" cy="4524315"/>
          </a:xfrm>
          <a:prstGeom prst="rect">
            <a:avLst/>
          </a:prstGeom>
          <a:noFill/>
        </p:spPr>
        <p:txBody>
          <a:bodyPr wrap="none" rtlCol="0">
            <a:spAutoFit/>
          </a:bodyPr>
          <a:lstStyle/>
          <a:p>
            <a:pPr algn="ctr"/>
            <a:r>
              <a:rPr lang="en-US" sz="3000" b="1" dirty="0">
                <a:latin typeface="HELVETICA LIGHT" panose="020B0403020202020204" pitchFamily="34" charset="0"/>
              </a:rPr>
              <a:t>BIOL 792 (1028)</a:t>
            </a:r>
          </a:p>
          <a:p>
            <a:pPr algn="ctr"/>
            <a:endParaRPr lang="en-US" sz="3000" b="1" dirty="0">
              <a:latin typeface="HELVETICA LIGHT" panose="020B0403020202020204" pitchFamily="34" charset="0"/>
            </a:endParaRPr>
          </a:p>
          <a:p>
            <a:pPr algn="ctr"/>
            <a:r>
              <a:rPr lang="en-US" sz="3000" b="1" dirty="0">
                <a:latin typeface="HELVETICA LIGHT" panose="020B0403020202020204" pitchFamily="34" charset="0"/>
              </a:rPr>
              <a:t>Data Science for Biology I</a:t>
            </a:r>
          </a:p>
          <a:p>
            <a:pPr algn="ctr"/>
            <a:endParaRPr lang="en-US" sz="3000" dirty="0">
              <a:latin typeface="Helvetica Light" panose="020B0403020202020204" pitchFamily="34" charset="0"/>
            </a:endParaRPr>
          </a:p>
          <a:p>
            <a:pPr algn="ctr"/>
            <a:endParaRPr lang="en-US" sz="2800" dirty="0">
              <a:latin typeface="Helvetica Light" panose="020B0403020202020204" pitchFamily="34" charset="0"/>
            </a:endParaRPr>
          </a:p>
          <a:p>
            <a:pPr algn="ctr"/>
            <a:r>
              <a:rPr lang="en-US" sz="2800" dirty="0">
                <a:latin typeface="Helvetica Light" panose="020B0403020202020204" pitchFamily="34" charset="0"/>
              </a:rPr>
              <a:t>FH 106</a:t>
            </a:r>
          </a:p>
          <a:p>
            <a:pPr algn="ctr"/>
            <a:endParaRPr lang="en-US" sz="2800" dirty="0">
              <a:latin typeface="Helvetica Light" panose="020B0403020202020204" pitchFamily="34" charset="0"/>
            </a:endParaRPr>
          </a:p>
          <a:p>
            <a:pPr algn="ctr"/>
            <a:r>
              <a:rPr lang="en-US" sz="2800" dirty="0">
                <a:latin typeface="Helvetica Light" panose="020B0403020202020204" pitchFamily="34" charset="0"/>
              </a:rPr>
              <a:t>Tuesday and Thursday 6:00 – 7:15</a:t>
            </a:r>
          </a:p>
          <a:p>
            <a:pPr algn="ctr"/>
            <a:endParaRPr lang="en-US" sz="2800" dirty="0">
              <a:latin typeface="Helvetica Light" panose="020B0403020202020204" pitchFamily="34" charset="0"/>
            </a:endParaRPr>
          </a:p>
          <a:p>
            <a:pPr algn="ctr"/>
            <a:r>
              <a:rPr lang="en-US" sz="2800" dirty="0">
                <a:latin typeface="Helvetica Light" panose="020B0403020202020204" pitchFamily="34" charset="0"/>
              </a:rPr>
              <a:t>Dr. Thomas Parchman</a:t>
            </a:r>
          </a:p>
        </p:txBody>
      </p:sp>
    </p:spTree>
    <p:extLst>
      <p:ext uri="{BB962C8B-B14F-4D97-AF65-F5344CB8AC3E}">
        <p14:creationId xmlns:p14="http://schemas.microsoft.com/office/powerpoint/2010/main" val="21508693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2552C2-B417-974B-890C-D16E75C0E50B}"/>
              </a:ext>
            </a:extLst>
          </p:cNvPr>
          <p:cNvSpPr txBox="1"/>
          <p:nvPr/>
        </p:nvSpPr>
        <p:spPr>
          <a:xfrm>
            <a:off x="619827" y="1347219"/>
            <a:ext cx="7904346" cy="4939814"/>
          </a:xfrm>
          <a:prstGeom prst="rect">
            <a:avLst/>
          </a:prstGeom>
          <a:noFill/>
        </p:spPr>
        <p:txBody>
          <a:bodyPr wrap="square" rtlCol="0">
            <a:spAutoFit/>
          </a:bodyPr>
          <a:lstStyle/>
          <a:p>
            <a:r>
              <a:rPr lang="en-US" sz="2100" dirty="0">
                <a:latin typeface="Helvetica Light" panose="020B0403020202020204" pitchFamily="34" charset="0"/>
              </a:rPr>
              <a:t>- Among the most common languages used in biology and other fields of science. </a:t>
            </a:r>
            <a:r>
              <a:rPr lang="en-US" sz="2100" b="1" dirty="0">
                <a:latin typeface="HELVETICA LIGHT" panose="020B0403020202020204" pitchFamily="34" charset="0"/>
              </a:rPr>
              <a:t>A lot of documentation, guidance, examples, and opinion on the internet.</a:t>
            </a:r>
          </a:p>
          <a:p>
            <a:endParaRPr lang="en-US" sz="2100" dirty="0">
              <a:latin typeface="Helvetica Light" panose="020B0403020202020204" pitchFamily="34" charset="0"/>
            </a:endParaRPr>
          </a:p>
          <a:p>
            <a:r>
              <a:rPr lang="en-US" sz="2100" dirty="0">
                <a:latin typeface="Helvetica Light" panose="020B0403020202020204" pitchFamily="34" charset="0"/>
              </a:rPr>
              <a:t>- Excellent capabilities for manipulating text, suiting it well to bioinformatics and data science, and pretty much anything else.</a:t>
            </a:r>
          </a:p>
          <a:p>
            <a:endParaRPr lang="en-US" sz="2100" dirty="0">
              <a:latin typeface="Helvetica Light" panose="020B0403020202020204" pitchFamily="34" charset="0"/>
            </a:endParaRPr>
          </a:p>
          <a:p>
            <a:r>
              <a:rPr lang="en-US" sz="2100" dirty="0">
                <a:latin typeface="Helvetica Light" panose="020B0403020202020204" pitchFamily="34" charset="0"/>
              </a:rPr>
              <a:t>- It uses consistent syntax, which makes learning specific code relatively easy.</a:t>
            </a:r>
          </a:p>
          <a:p>
            <a:endParaRPr lang="en-US" sz="2100" dirty="0">
              <a:latin typeface="Helvetica Light" panose="020B0403020202020204" pitchFamily="34" charset="0"/>
            </a:endParaRPr>
          </a:p>
          <a:p>
            <a:r>
              <a:rPr lang="en-US" sz="2100" dirty="0">
                <a:latin typeface="Helvetica Light" panose="020B0403020202020204" pitchFamily="34" charset="0"/>
              </a:rPr>
              <a:t>- It has many built in libraries to facilitate common tasks.</a:t>
            </a:r>
          </a:p>
          <a:p>
            <a:endParaRPr lang="en-US" sz="2100" dirty="0">
              <a:latin typeface="Helvetica Light" panose="020B0403020202020204" pitchFamily="34" charset="0"/>
            </a:endParaRPr>
          </a:p>
          <a:p>
            <a:r>
              <a:rPr lang="en-US" sz="2100" dirty="0">
                <a:latin typeface="Helvetica Light" panose="020B0403020202020204" pitchFamily="34" charset="0"/>
              </a:rPr>
              <a:t>- If you learn this as your first language, it will make learning others much easier.</a:t>
            </a:r>
          </a:p>
          <a:p>
            <a:pPr marL="285750" indent="-285750">
              <a:buFontTx/>
              <a:buChar char="-"/>
            </a:pPr>
            <a:endParaRPr lang="en-US" sz="2100" dirty="0">
              <a:latin typeface="Helvetica Light" panose="020B0403020202020204" pitchFamily="34" charset="0"/>
            </a:endParaRPr>
          </a:p>
        </p:txBody>
      </p:sp>
      <p:sp>
        <p:nvSpPr>
          <p:cNvPr id="3" name="Rectangle 2">
            <a:extLst>
              <a:ext uri="{FF2B5EF4-FFF2-40B4-BE49-F238E27FC236}">
                <a16:creationId xmlns:a16="http://schemas.microsoft.com/office/drawing/2014/main" id="{6390A0BE-100F-8D4B-8E93-A878CD443AEF}"/>
              </a:ext>
            </a:extLst>
          </p:cNvPr>
          <p:cNvSpPr/>
          <p:nvPr/>
        </p:nvSpPr>
        <p:spPr>
          <a:xfrm>
            <a:off x="826575" y="464558"/>
            <a:ext cx="3163045" cy="523220"/>
          </a:xfrm>
          <a:prstGeom prst="rect">
            <a:avLst/>
          </a:prstGeom>
        </p:spPr>
        <p:txBody>
          <a:bodyPr wrap="none">
            <a:spAutoFit/>
          </a:bodyPr>
          <a:lstStyle/>
          <a:p>
            <a:r>
              <a:rPr lang="en-US" sz="2800" b="1" dirty="0">
                <a:latin typeface="HELVETICA LIGHT" panose="020B0403020202020204" pitchFamily="34" charset="0"/>
              </a:rPr>
              <a:t>Why learn Python?</a:t>
            </a:r>
          </a:p>
        </p:txBody>
      </p:sp>
    </p:spTree>
    <p:extLst>
      <p:ext uri="{BB962C8B-B14F-4D97-AF65-F5344CB8AC3E}">
        <p14:creationId xmlns:p14="http://schemas.microsoft.com/office/powerpoint/2010/main" val="2523960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4145" y="5023829"/>
            <a:ext cx="8719855" cy="1200329"/>
          </a:xfrm>
          <a:prstGeom prst="rect">
            <a:avLst/>
          </a:prstGeom>
          <a:noFill/>
        </p:spPr>
        <p:txBody>
          <a:bodyPr wrap="square" rtlCol="0">
            <a:spAutoFit/>
          </a:bodyPr>
          <a:lstStyle/>
          <a:p>
            <a:r>
              <a:rPr lang="en-US" sz="2400" dirty="0"/>
              <a:t>Information from the first four DNA sequences from a data file that has 800,000,000 DNA sequences generated with an </a:t>
            </a:r>
            <a:r>
              <a:rPr lang="en-US" sz="2400" dirty="0" err="1"/>
              <a:t>Illumina</a:t>
            </a:r>
            <a:r>
              <a:rPr lang="en-US" sz="2400" dirty="0"/>
              <a:t> </a:t>
            </a:r>
            <a:r>
              <a:rPr lang="en-US" sz="2400" dirty="0" err="1"/>
              <a:t>HiSeq</a:t>
            </a:r>
            <a:r>
              <a:rPr lang="en-US" sz="2400" dirty="0"/>
              <a:t> instrument</a:t>
            </a:r>
          </a:p>
        </p:txBody>
      </p:sp>
      <p:pic>
        <p:nvPicPr>
          <p:cNvPr id="3" name="Picture 2" descr="Screen Shot 2014-07-09 at 2.20.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707" y="454988"/>
            <a:ext cx="7446263" cy="4363285"/>
          </a:xfrm>
          <a:prstGeom prst="rect">
            <a:avLst/>
          </a:prstGeom>
        </p:spPr>
      </p:pic>
    </p:spTree>
    <p:extLst>
      <p:ext uri="{BB962C8B-B14F-4D97-AF65-F5344CB8AC3E}">
        <p14:creationId xmlns:p14="http://schemas.microsoft.com/office/powerpoint/2010/main" val="2215463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8-07 at 2.47.3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526" y="1893767"/>
            <a:ext cx="5186947" cy="3801888"/>
          </a:xfrm>
          <a:prstGeom prst="rect">
            <a:avLst/>
          </a:prstGeom>
        </p:spPr>
      </p:pic>
      <p:grpSp>
        <p:nvGrpSpPr>
          <p:cNvPr id="6" name="Group 5"/>
          <p:cNvGrpSpPr/>
          <p:nvPr/>
        </p:nvGrpSpPr>
        <p:grpSpPr>
          <a:xfrm>
            <a:off x="1216526" y="761995"/>
            <a:ext cx="6684211" cy="5989054"/>
            <a:chOff x="1216526" y="761995"/>
            <a:chExt cx="6684211" cy="5989054"/>
          </a:xfrm>
        </p:grpSpPr>
        <p:sp>
          <p:nvSpPr>
            <p:cNvPr id="3" name="Oval 2"/>
            <p:cNvSpPr/>
            <p:nvPr/>
          </p:nvSpPr>
          <p:spPr>
            <a:xfrm>
              <a:off x="1216526" y="761995"/>
              <a:ext cx="6684211" cy="5989054"/>
            </a:xfrm>
            <a:prstGeom prst="ellipse">
              <a:avLst/>
            </a:prstGeom>
            <a:noFill/>
            <a:ln w="476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a:stCxn id="3" idx="7"/>
              <a:endCxn id="3" idx="3"/>
            </p:cNvCxnSpPr>
            <p:nvPr/>
          </p:nvCxnSpPr>
          <p:spPr>
            <a:xfrm flipH="1">
              <a:off x="2195406" y="1639072"/>
              <a:ext cx="4726451" cy="4234900"/>
            </a:xfrm>
            <a:prstGeom prst="line">
              <a:avLst/>
            </a:prstGeom>
            <a:ln w="50800">
              <a:solidFill>
                <a:srgbClr val="FF0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1503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72874" y="1171924"/>
            <a:ext cx="6300881" cy="4725661"/>
          </a:xfrm>
          <a:prstGeom prst="rect">
            <a:avLst/>
          </a:prstGeom>
        </p:spPr>
      </p:pic>
      <p:grpSp>
        <p:nvGrpSpPr>
          <p:cNvPr id="8" name="Group 7"/>
          <p:cNvGrpSpPr/>
          <p:nvPr/>
        </p:nvGrpSpPr>
        <p:grpSpPr>
          <a:xfrm>
            <a:off x="529543" y="2171680"/>
            <a:ext cx="8017373" cy="2587256"/>
            <a:chOff x="529543" y="2171680"/>
            <a:chExt cx="8017373" cy="2587256"/>
          </a:xfrm>
        </p:grpSpPr>
        <p:pic>
          <p:nvPicPr>
            <p:cNvPr id="5" name="Picture 4" descr="Screen Shot 2015-08-18 at 10.26.13 AM.png"/>
            <p:cNvPicPr>
              <a:picLocks noChangeAspect="1"/>
            </p:cNvPicPr>
            <p:nvPr/>
          </p:nvPicPr>
          <p:blipFill rotWithShape="1">
            <a:blip r:embed="rId3">
              <a:extLst>
                <a:ext uri="{28A0092B-C50C-407E-A947-70E740481C1C}">
                  <a14:useLocalDpi xmlns:a14="http://schemas.microsoft.com/office/drawing/2010/main" val="0"/>
                </a:ext>
              </a:extLst>
            </a:blip>
            <a:srcRect b="3322"/>
            <a:stretch/>
          </p:blipFill>
          <p:spPr>
            <a:xfrm>
              <a:off x="529543" y="2171680"/>
              <a:ext cx="4572000" cy="2501310"/>
            </a:xfrm>
            <a:prstGeom prst="rect">
              <a:avLst/>
            </a:prstGeom>
          </p:spPr>
        </p:pic>
        <p:pic>
          <p:nvPicPr>
            <p:cNvPr id="7" name="Picture 6"/>
            <p:cNvPicPr>
              <a:picLocks noChangeAspect="1"/>
            </p:cNvPicPr>
            <p:nvPr/>
          </p:nvPicPr>
          <p:blipFill>
            <a:blip r:embed="rId4"/>
            <a:stretch>
              <a:fillRect/>
            </a:stretch>
          </p:blipFill>
          <p:spPr>
            <a:xfrm>
              <a:off x="5101543" y="2171680"/>
              <a:ext cx="3445373" cy="2587256"/>
            </a:xfrm>
            <a:prstGeom prst="rect">
              <a:avLst/>
            </a:prstGeom>
          </p:spPr>
        </p:pic>
      </p:grpSp>
      <p:sp>
        <p:nvSpPr>
          <p:cNvPr id="9" name="TextBox 8"/>
          <p:cNvSpPr txBox="1"/>
          <p:nvPr/>
        </p:nvSpPr>
        <p:spPr>
          <a:xfrm>
            <a:off x="2888854" y="222985"/>
            <a:ext cx="3408255" cy="523220"/>
          </a:xfrm>
          <a:prstGeom prst="rect">
            <a:avLst/>
          </a:prstGeom>
          <a:noFill/>
        </p:spPr>
        <p:txBody>
          <a:bodyPr wrap="none" rtlCol="0">
            <a:spAutoFit/>
          </a:bodyPr>
          <a:lstStyle/>
          <a:p>
            <a:r>
              <a:rPr lang="en-US" sz="2800" dirty="0"/>
              <a:t>Navigating Directories</a:t>
            </a:r>
          </a:p>
        </p:txBody>
      </p:sp>
    </p:spTree>
    <p:extLst>
      <p:ext uri="{BB962C8B-B14F-4D97-AF65-F5344CB8AC3E}">
        <p14:creationId xmlns:p14="http://schemas.microsoft.com/office/powerpoint/2010/main" val="3448792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768" y="172418"/>
            <a:ext cx="8927087" cy="954107"/>
          </a:xfrm>
          <a:prstGeom prst="rect">
            <a:avLst/>
          </a:prstGeom>
          <a:noFill/>
        </p:spPr>
        <p:txBody>
          <a:bodyPr wrap="square" rtlCol="0">
            <a:spAutoFit/>
          </a:bodyPr>
          <a:lstStyle/>
          <a:p>
            <a:pPr algn="ctr"/>
            <a:r>
              <a:rPr lang="en-US" sz="2800" dirty="0"/>
              <a:t>High performance computing clusters are accessed and run with Unix (or Linux)</a:t>
            </a:r>
          </a:p>
        </p:txBody>
      </p:sp>
      <p:sp>
        <p:nvSpPr>
          <p:cNvPr id="2" name="TextBox 1"/>
          <p:cNvSpPr txBox="1"/>
          <p:nvPr/>
        </p:nvSpPr>
        <p:spPr>
          <a:xfrm>
            <a:off x="1207167" y="6128357"/>
            <a:ext cx="6767673" cy="646331"/>
          </a:xfrm>
          <a:prstGeom prst="rect">
            <a:avLst/>
          </a:prstGeom>
          <a:noFill/>
        </p:spPr>
        <p:txBody>
          <a:bodyPr wrap="none" rtlCol="0">
            <a:spAutoFit/>
          </a:bodyPr>
          <a:lstStyle/>
          <a:p>
            <a:r>
              <a:rPr lang="en-US" b="1" dirty="0"/>
              <a:t>Unix tools: </a:t>
            </a:r>
            <a:r>
              <a:rPr lang="en-US" dirty="0" err="1"/>
              <a:t>ssh</a:t>
            </a:r>
            <a:r>
              <a:rPr lang="en-US" dirty="0"/>
              <a:t>, </a:t>
            </a:r>
            <a:r>
              <a:rPr lang="en-US" dirty="0" err="1"/>
              <a:t>sftp</a:t>
            </a:r>
            <a:r>
              <a:rPr lang="en-US" dirty="0"/>
              <a:t>, </a:t>
            </a:r>
            <a:r>
              <a:rPr lang="en-US" dirty="0" err="1"/>
              <a:t>wget</a:t>
            </a:r>
            <a:r>
              <a:rPr lang="en-US" dirty="0"/>
              <a:t>, ftp, job schedulers (torque, </a:t>
            </a:r>
            <a:r>
              <a:rPr lang="en-US" dirty="0" err="1"/>
              <a:t>sungrid</a:t>
            </a:r>
            <a:r>
              <a:rPr lang="en-US" dirty="0"/>
              <a:t> engine)</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741" y="1429790"/>
            <a:ext cx="6307655" cy="4205598"/>
          </a:xfrm>
          <a:prstGeom prst="rect">
            <a:avLst/>
          </a:prstGeom>
        </p:spPr>
      </p:pic>
    </p:spTree>
    <p:extLst>
      <p:ext uri="{BB962C8B-B14F-4D97-AF65-F5344CB8AC3E}">
        <p14:creationId xmlns:p14="http://schemas.microsoft.com/office/powerpoint/2010/main" val="1812032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81884" y="587693"/>
            <a:ext cx="6159058" cy="523220"/>
          </a:xfrm>
          <a:prstGeom prst="rect">
            <a:avLst/>
          </a:prstGeom>
          <a:noFill/>
        </p:spPr>
        <p:txBody>
          <a:bodyPr wrap="none" rtlCol="0">
            <a:spAutoFit/>
          </a:bodyPr>
          <a:lstStyle/>
          <a:p>
            <a:r>
              <a:rPr lang="en-US" sz="2800" b="1" dirty="0">
                <a:latin typeface="HELVETICA LIGHT" panose="020B0403020202020204" pitchFamily="34" charset="0"/>
              </a:rPr>
              <a:t>At the end of this course, you should:</a:t>
            </a:r>
          </a:p>
        </p:txBody>
      </p:sp>
      <p:sp>
        <p:nvSpPr>
          <p:cNvPr id="3" name="TextBox 2"/>
          <p:cNvSpPr txBox="1"/>
          <p:nvPr/>
        </p:nvSpPr>
        <p:spPr>
          <a:xfrm>
            <a:off x="606599" y="1611413"/>
            <a:ext cx="8208037" cy="4708981"/>
          </a:xfrm>
          <a:prstGeom prst="rect">
            <a:avLst/>
          </a:prstGeom>
          <a:noFill/>
        </p:spPr>
        <p:txBody>
          <a:bodyPr wrap="square" rtlCol="0">
            <a:spAutoFit/>
          </a:bodyPr>
          <a:lstStyle/>
          <a:p>
            <a:pPr marL="342900" indent="-342900">
              <a:buAutoNum type="arabicPeriod"/>
            </a:pPr>
            <a:r>
              <a:rPr lang="en-US" sz="2000" dirty="0">
                <a:latin typeface="Helvetica Light" panose="020B0403020202020204" pitchFamily="34" charset="0"/>
              </a:rPr>
              <a:t>Be comfortable with using Unix/Linux for basic and slightly more advanced needs</a:t>
            </a:r>
          </a:p>
          <a:p>
            <a:pPr marL="342900" indent="-342900">
              <a:buAutoNum type="arabicPeriod"/>
            </a:pPr>
            <a:endParaRPr lang="en-US" sz="2000" dirty="0">
              <a:latin typeface="Helvetica Light" panose="020B0403020202020204" pitchFamily="34" charset="0"/>
            </a:endParaRPr>
          </a:p>
          <a:p>
            <a:pPr marL="342900" indent="-342900">
              <a:buAutoNum type="arabicPeriod"/>
            </a:pPr>
            <a:r>
              <a:rPr lang="en-US" sz="2000" dirty="0">
                <a:latin typeface="Helvetica Light" panose="020B0403020202020204" pitchFamily="34" charset="0"/>
              </a:rPr>
              <a:t>Be able to write basic programs in Python (and feel encouraged to learn more on your own).</a:t>
            </a:r>
          </a:p>
          <a:p>
            <a:pPr marL="342900" indent="-342900">
              <a:buAutoNum type="arabicPeriod"/>
            </a:pPr>
            <a:endParaRPr lang="en-US" sz="2000" dirty="0">
              <a:latin typeface="Helvetica Light" panose="020B0403020202020204" pitchFamily="34" charset="0"/>
            </a:endParaRPr>
          </a:p>
          <a:p>
            <a:pPr marL="342900" indent="-342900">
              <a:buAutoNum type="arabicPeriod"/>
            </a:pPr>
            <a:endParaRPr lang="en-US" sz="2000" dirty="0">
              <a:latin typeface="Helvetica Light" panose="020B0403020202020204" pitchFamily="34" charset="0"/>
            </a:endParaRPr>
          </a:p>
          <a:p>
            <a:pPr marL="342900" indent="-342900">
              <a:buAutoNum type="arabicPeriod"/>
            </a:pPr>
            <a:r>
              <a:rPr lang="en-US" sz="2000" dirty="0">
                <a:latin typeface="Helvetica Light" panose="020B0403020202020204" pitchFamily="34" charset="0"/>
              </a:rPr>
              <a:t>Be able to use Unix, Python, and shell scripting to manipulate, organize, and analyze large data sets.</a:t>
            </a:r>
          </a:p>
          <a:p>
            <a:pPr marL="342900" indent="-342900">
              <a:buAutoNum type="arabicPeriod"/>
            </a:pPr>
            <a:endParaRPr lang="en-US" sz="2000" dirty="0">
              <a:latin typeface="Helvetica Light" panose="020B0403020202020204" pitchFamily="34" charset="0"/>
            </a:endParaRPr>
          </a:p>
          <a:p>
            <a:pPr marL="342900" indent="-342900">
              <a:buAutoNum type="arabicPeriod"/>
            </a:pPr>
            <a:r>
              <a:rPr lang="en-US" sz="2000" dirty="0">
                <a:latin typeface="Helvetica Light" panose="020B0403020202020204" pitchFamily="34" charset="0"/>
              </a:rPr>
              <a:t>Feel enabled and equipped to work with big data, and motivated and capable of learning more on your own.</a:t>
            </a:r>
          </a:p>
          <a:p>
            <a:pPr marL="342900" indent="-342900">
              <a:buAutoNum type="arabicPeriod"/>
            </a:pPr>
            <a:endParaRPr lang="en-US" sz="2000" dirty="0">
              <a:latin typeface="Helvetica Light" panose="020B0403020202020204" pitchFamily="34" charset="0"/>
            </a:endParaRPr>
          </a:p>
          <a:p>
            <a:pPr marL="342900" indent="-342900">
              <a:buAutoNum type="arabicPeriod"/>
            </a:pPr>
            <a:r>
              <a:rPr lang="en-US" sz="2000" dirty="0">
                <a:latin typeface="Helvetica Light" panose="020B0403020202020204" pitchFamily="34" charset="0"/>
              </a:rPr>
              <a:t>Be prepared for Julie Allen’s Data Science for Biology II, spring semester.</a:t>
            </a:r>
          </a:p>
        </p:txBody>
      </p:sp>
    </p:spTree>
    <p:extLst>
      <p:ext uri="{BB962C8B-B14F-4D97-AF65-F5344CB8AC3E}">
        <p14:creationId xmlns:p14="http://schemas.microsoft.com/office/powerpoint/2010/main" val="38633170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84381" y="283506"/>
            <a:ext cx="3578224" cy="584775"/>
          </a:xfrm>
          <a:prstGeom prst="rect">
            <a:avLst/>
          </a:prstGeom>
          <a:noFill/>
        </p:spPr>
        <p:txBody>
          <a:bodyPr wrap="none" rtlCol="0">
            <a:spAutoFit/>
          </a:bodyPr>
          <a:lstStyle/>
          <a:p>
            <a:r>
              <a:rPr lang="en-US" sz="3200" dirty="0">
                <a:latin typeface="Helvetica Light" panose="020B0403020202020204" pitchFamily="34" charset="0"/>
              </a:rPr>
              <a:t>Course Resources</a:t>
            </a:r>
          </a:p>
        </p:txBody>
      </p:sp>
      <p:sp>
        <p:nvSpPr>
          <p:cNvPr id="5" name="TextBox 4"/>
          <p:cNvSpPr txBox="1"/>
          <p:nvPr/>
        </p:nvSpPr>
        <p:spPr>
          <a:xfrm>
            <a:off x="4275438" y="1125495"/>
            <a:ext cx="4355261" cy="3970318"/>
          </a:xfrm>
          <a:prstGeom prst="rect">
            <a:avLst/>
          </a:prstGeom>
          <a:noFill/>
        </p:spPr>
        <p:txBody>
          <a:bodyPr wrap="square" rtlCol="0">
            <a:spAutoFit/>
          </a:bodyPr>
          <a:lstStyle/>
          <a:p>
            <a:pPr marL="342900" indent="-342900">
              <a:buAutoNum type="arabicPeriod"/>
            </a:pPr>
            <a:r>
              <a:rPr lang="en-US" dirty="0">
                <a:latin typeface="Helvetica Light" panose="020B0403020202020204" pitchFamily="34" charset="0"/>
              </a:rPr>
              <a:t>Computer with Unix and Python installed, preferably mac or machine running </a:t>
            </a:r>
            <a:r>
              <a:rPr lang="en-US" dirty="0" err="1">
                <a:latin typeface="Helvetica Light" panose="020B0403020202020204" pitchFamily="34" charset="0"/>
              </a:rPr>
              <a:t>linux</a:t>
            </a:r>
            <a:r>
              <a:rPr lang="en-US" dirty="0">
                <a:latin typeface="Helvetica Light" panose="020B0403020202020204" pitchFamily="34" charset="0"/>
              </a:rPr>
              <a:t>.</a:t>
            </a:r>
          </a:p>
          <a:p>
            <a:pPr marL="342900" indent="-342900">
              <a:buAutoNum type="arabicPeriod"/>
            </a:pPr>
            <a:endParaRPr lang="en-US" dirty="0">
              <a:latin typeface="Helvetica Light" panose="020B0403020202020204" pitchFamily="34" charset="0"/>
            </a:endParaRPr>
          </a:p>
          <a:p>
            <a:pPr marL="342900" indent="-342900">
              <a:buFontTx/>
              <a:buAutoNum type="arabicPeriod"/>
            </a:pPr>
            <a:r>
              <a:rPr lang="en-US" dirty="0">
                <a:latin typeface="Helvetica Light" panose="020B0403020202020204" pitchFamily="34" charset="0"/>
              </a:rPr>
              <a:t>Supplementary data and problem sets for projects will be provided throughout the semester on the course </a:t>
            </a:r>
            <a:r>
              <a:rPr lang="en-US" dirty="0" err="1">
                <a:latin typeface="Helvetica Light" panose="020B0403020202020204" pitchFamily="34" charset="0"/>
              </a:rPr>
              <a:t>github</a:t>
            </a:r>
            <a:r>
              <a:rPr lang="en-US" dirty="0">
                <a:latin typeface="Helvetica Light" panose="020B0403020202020204" pitchFamily="34" charset="0"/>
              </a:rPr>
              <a:t> page.</a:t>
            </a:r>
          </a:p>
          <a:p>
            <a:pPr marL="342900" indent="-342900">
              <a:buFontTx/>
              <a:buAutoNum type="arabicPeriod"/>
            </a:pPr>
            <a:endParaRPr lang="en-US" dirty="0">
              <a:latin typeface="Helvetica Light" panose="020B0403020202020204" pitchFamily="34" charset="0"/>
            </a:endParaRPr>
          </a:p>
          <a:p>
            <a:pPr marL="342900" indent="-342900">
              <a:buFontTx/>
              <a:buAutoNum type="arabicPeriod"/>
            </a:pPr>
            <a:endParaRPr lang="en-US" dirty="0">
              <a:latin typeface="Helvetica Light" panose="020B0403020202020204" pitchFamily="34" charset="0"/>
            </a:endParaRPr>
          </a:p>
          <a:p>
            <a:pPr marL="342900" indent="-342900">
              <a:buFontTx/>
              <a:buAutoNum type="arabicPeriod"/>
            </a:pPr>
            <a:r>
              <a:rPr lang="en-US" dirty="0">
                <a:latin typeface="Helvetica Light" panose="020B0403020202020204" pitchFamily="34" charset="0"/>
              </a:rPr>
              <a:t>Text book (to left), and supplemental </a:t>
            </a:r>
            <a:r>
              <a:rPr lang="en-US" dirty="0" err="1">
                <a:latin typeface="Helvetica Light" panose="020B0403020202020204" pitchFamily="34" charset="0"/>
              </a:rPr>
              <a:t>unix</a:t>
            </a:r>
            <a:r>
              <a:rPr lang="en-US" dirty="0">
                <a:latin typeface="Helvetica Light" panose="020B0403020202020204" pitchFamily="34" charset="0"/>
              </a:rPr>
              <a:t> material from ”Unix and Perl to the Rescue”, </a:t>
            </a:r>
            <a:r>
              <a:rPr lang="en-US" dirty="0" err="1">
                <a:latin typeface="Helvetica Light" panose="020B0403020202020204" pitchFamily="34" charset="0"/>
              </a:rPr>
              <a:t>Bradnam</a:t>
            </a:r>
            <a:r>
              <a:rPr lang="en-US" dirty="0">
                <a:latin typeface="Helvetica Light" panose="020B0403020202020204" pitchFamily="34" charset="0"/>
              </a:rPr>
              <a:t> and Korf.</a:t>
            </a:r>
          </a:p>
          <a:p>
            <a:endParaRPr lang="en-US" dirty="0">
              <a:latin typeface="Helvetica Light" panose="020B0403020202020204" pitchFamily="34" charset="0"/>
            </a:endParaRPr>
          </a:p>
        </p:txBody>
      </p:sp>
      <p:pic>
        <p:nvPicPr>
          <p:cNvPr id="1026" name="Picture 2" descr="Amazon.com: Practical Computing for Biologists (9780878933914 ...">
            <a:extLst>
              <a:ext uri="{FF2B5EF4-FFF2-40B4-BE49-F238E27FC236}">
                <a16:creationId xmlns:a16="http://schemas.microsoft.com/office/drawing/2014/main" id="{D88692E2-0C35-7540-88D6-1DF3B4FABD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41" y="1199635"/>
            <a:ext cx="3964871" cy="4754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330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2327" y="166481"/>
            <a:ext cx="7376763" cy="523220"/>
          </a:xfrm>
          <a:prstGeom prst="rect">
            <a:avLst/>
          </a:prstGeom>
          <a:noFill/>
        </p:spPr>
        <p:txBody>
          <a:bodyPr wrap="none" rtlCol="0">
            <a:spAutoFit/>
          </a:bodyPr>
          <a:lstStyle/>
          <a:p>
            <a:pPr algn="ctr"/>
            <a:r>
              <a:rPr lang="en-US" sz="2800" dirty="0"/>
              <a:t>Course site: </a:t>
            </a:r>
            <a:r>
              <a:rPr lang="en-US" dirty="0"/>
              <a:t>https://</a:t>
            </a:r>
            <a:r>
              <a:rPr lang="en-US" dirty="0" err="1"/>
              <a:t>github.com</a:t>
            </a:r>
            <a:r>
              <a:rPr lang="en-US" dirty="0"/>
              <a:t>/</a:t>
            </a:r>
            <a:r>
              <a:rPr lang="en-US" dirty="0" err="1"/>
              <a:t>tparchman</a:t>
            </a:r>
            <a:r>
              <a:rPr lang="en-US" dirty="0"/>
              <a:t>/F22_BIOL792_coursepage</a:t>
            </a:r>
          </a:p>
        </p:txBody>
      </p:sp>
      <p:sp>
        <p:nvSpPr>
          <p:cNvPr id="3" name="TextBox 2"/>
          <p:cNvSpPr txBox="1"/>
          <p:nvPr/>
        </p:nvSpPr>
        <p:spPr>
          <a:xfrm>
            <a:off x="1003461" y="5600277"/>
            <a:ext cx="8208037" cy="923330"/>
          </a:xfrm>
          <a:prstGeom prst="rect">
            <a:avLst/>
          </a:prstGeom>
          <a:noFill/>
        </p:spPr>
        <p:txBody>
          <a:bodyPr wrap="square" rtlCol="0">
            <a:spAutoFit/>
          </a:bodyPr>
          <a:lstStyle/>
          <a:p>
            <a:pPr marL="285750" indent="-285750">
              <a:buFontTx/>
              <a:buChar char="-"/>
            </a:pPr>
            <a:r>
              <a:rPr lang="en-US" dirty="0"/>
              <a:t>Weekly primers and task/problem assignments</a:t>
            </a:r>
          </a:p>
          <a:p>
            <a:pPr marL="285750" indent="-285750">
              <a:buFontTx/>
              <a:buChar char="-"/>
            </a:pPr>
            <a:r>
              <a:rPr lang="en-US" dirty="0"/>
              <a:t>Supplemental material for learning Unix and Python</a:t>
            </a:r>
          </a:p>
          <a:p>
            <a:pPr marL="285750" indent="-285750">
              <a:buFontTx/>
              <a:buChar char="-"/>
            </a:pPr>
            <a:r>
              <a:rPr lang="en-US" dirty="0"/>
              <a:t>Repositories for sharing code with each other</a:t>
            </a:r>
          </a:p>
        </p:txBody>
      </p:sp>
      <p:pic>
        <p:nvPicPr>
          <p:cNvPr id="6" name="Picture 5">
            <a:extLst>
              <a:ext uri="{FF2B5EF4-FFF2-40B4-BE49-F238E27FC236}">
                <a16:creationId xmlns:a16="http://schemas.microsoft.com/office/drawing/2014/main" id="{340F2651-9449-66F5-3A65-C6B589C7D71E}"/>
              </a:ext>
            </a:extLst>
          </p:cNvPr>
          <p:cNvPicPr>
            <a:picLocks noChangeAspect="1"/>
          </p:cNvPicPr>
          <p:nvPr/>
        </p:nvPicPr>
        <p:blipFill>
          <a:blip r:embed="rId2"/>
          <a:stretch>
            <a:fillRect/>
          </a:stretch>
        </p:blipFill>
        <p:spPr>
          <a:xfrm>
            <a:off x="326689" y="917369"/>
            <a:ext cx="8775115" cy="4407665"/>
          </a:xfrm>
          <a:prstGeom prst="rect">
            <a:avLst/>
          </a:prstGeom>
        </p:spPr>
      </p:pic>
    </p:spTree>
    <p:extLst>
      <p:ext uri="{BB962C8B-B14F-4D97-AF65-F5344CB8AC3E}">
        <p14:creationId xmlns:p14="http://schemas.microsoft.com/office/powerpoint/2010/main" val="984200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24293" y="183781"/>
            <a:ext cx="6886075" cy="1077218"/>
          </a:xfrm>
          <a:prstGeom prst="rect">
            <a:avLst/>
          </a:prstGeom>
          <a:noFill/>
        </p:spPr>
        <p:txBody>
          <a:bodyPr wrap="square" rtlCol="0">
            <a:spAutoFit/>
          </a:bodyPr>
          <a:lstStyle/>
          <a:p>
            <a:r>
              <a:rPr lang="en-US" sz="3200" b="1" dirty="0">
                <a:latin typeface="HELVETICA LIGHT" panose="020B0403020202020204" pitchFamily="34" charset="0"/>
              </a:rPr>
              <a:t>Other suggested resources:</a:t>
            </a:r>
          </a:p>
          <a:p>
            <a:endParaRPr lang="en-US" sz="3200" dirty="0">
              <a:latin typeface="Helvetica Light" panose="020B0403020202020204" pitchFamily="34" charset="0"/>
            </a:endParaRPr>
          </a:p>
        </p:txBody>
      </p:sp>
      <p:sp>
        <p:nvSpPr>
          <p:cNvPr id="5" name="TextBox 4"/>
          <p:cNvSpPr txBox="1"/>
          <p:nvPr/>
        </p:nvSpPr>
        <p:spPr>
          <a:xfrm>
            <a:off x="761999" y="1237916"/>
            <a:ext cx="248786" cy="369332"/>
          </a:xfrm>
          <a:prstGeom prst="rect">
            <a:avLst/>
          </a:prstGeom>
          <a:noFill/>
        </p:spPr>
        <p:txBody>
          <a:bodyPr wrap="none" rtlCol="0">
            <a:spAutoFit/>
          </a:bodyPr>
          <a:lstStyle/>
          <a:p>
            <a:r>
              <a:rPr lang="en-US" dirty="0">
                <a:latin typeface="Helvetica Light" panose="020B0403020202020204" pitchFamily="34" charset="0"/>
              </a:rPr>
              <a:t> </a:t>
            </a:r>
          </a:p>
        </p:txBody>
      </p:sp>
      <p:sp>
        <p:nvSpPr>
          <p:cNvPr id="7" name="TextBox 6"/>
          <p:cNvSpPr txBox="1"/>
          <p:nvPr/>
        </p:nvSpPr>
        <p:spPr>
          <a:xfrm>
            <a:off x="736599" y="1080882"/>
            <a:ext cx="8048369" cy="1015663"/>
          </a:xfrm>
          <a:prstGeom prst="rect">
            <a:avLst/>
          </a:prstGeom>
          <a:noFill/>
        </p:spPr>
        <p:txBody>
          <a:bodyPr wrap="square" rtlCol="0">
            <a:spAutoFit/>
          </a:bodyPr>
          <a:lstStyle/>
          <a:p>
            <a:r>
              <a:rPr lang="en-US" sz="2000" dirty="0">
                <a:latin typeface="Helvetica Light" panose="020B0403020202020204" pitchFamily="34" charset="0"/>
              </a:rPr>
              <a:t>- Primer for a supplemental book that is very useful for Unix (and Perl if you so desire)</a:t>
            </a:r>
          </a:p>
          <a:p>
            <a:r>
              <a:rPr lang="en-US" sz="2000" b="1" dirty="0">
                <a:latin typeface="HELVETICA LIGHT" panose="020B0403020202020204" pitchFamily="34" charset="0"/>
              </a:rPr>
              <a:t>	http://</a:t>
            </a:r>
            <a:r>
              <a:rPr lang="en-US" sz="2000" b="1" dirty="0" err="1">
                <a:latin typeface="HELVETICA LIGHT" panose="020B0403020202020204" pitchFamily="34" charset="0"/>
              </a:rPr>
              <a:t>korflab.ucdavis.edu</a:t>
            </a:r>
            <a:r>
              <a:rPr lang="en-US" sz="2000" b="1" dirty="0">
                <a:latin typeface="HELVETICA LIGHT" panose="020B0403020202020204" pitchFamily="34" charset="0"/>
              </a:rPr>
              <a:t>/</a:t>
            </a:r>
            <a:r>
              <a:rPr lang="en-US" sz="2000" b="1" dirty="0" err="1">
                <a:latin typeface="HELVETICA LIGHT" panose="020B0403020202020204" pitchFamily="34" charset="0"/>
              </a:rPr>
              <a:t>Unix_and_Perl</a:t>
            </a:r>
            <a:r>
              <a:rPr lang="en-US" sz="2000" b="1" dirty="0">
                <a:latin typeface="HELVETICA LIGHT" panose="020B0403020202020204" pitchFamily="34" charset="0"/>
              </a:rPr>
              <a:t>/</a:t>
            </a:r>
            <a:r>
              <a:rPr lang="en-US" sz="2000" b="1" dirty="0" err="1">
                <a:latin typeface="HELVETICA LIGHT" panose="020B0403020202020204" pitchFamily="34" charset="0"/>
              </a:rPr>
              <a:t>current.html</a:t>
            </a:r>
            <a:endParaRPr lang="en-US" sz="2000" b="1" dirty="0">
              <a:latin typeface="HELVETICA LIGHT" panose="020B0403020202020204" pitchFamily="34" charset="0"/>
            </a:endParaRPr>
          </a:p>
        </p:txBody>
      </p:sp>
      <p:sp>
        <p:nvSpPr>
          <p:cNvPr id="9" name="TextBox 8">
            <a:extLst>
              <a:ext uri="{FF2B5EF4-FFF2-40B4-BE49-F238E27FC236}">
                <a16:creationId xmlns:a16="http://schemas.microsoft.com/office/drawing/2014/main" id="{0D995AAF-5AE3-C249-A7F9-A52FCC073F7A}"/>
              </a:ext>
            </a:extLst>
          </p:cNvPr>
          <p:cNvSpPr txBox="1"/>
          <p:nvPr/>
        </p:nvSpPr>
        <p:spPr>
          <a:xfrm>
            <a:off x="736598" y="2317463"/>
            <a:ext cx="8048369" cy="707886"/>
          </a:xfrm>
          <a:prstGeom prst="rect">
            <a:avLst/>
          </a:prstGeom>
          <a:noFill/>
        </p:spPr>
        <p:txBody>
          <a:bodyPr wrap="square" rtlCol="0">
            <a:spAutoFit/>
          </a:bodyPr>
          <a:lstStyle/>
          <a:p>
            <a:r>
              <a:rPr lang="en-US" sz="2000" dirty="0">
                <a:latin typeface="Helvetica Light" panose="020B0403020202020204" pitchFamily="34" charset="0"/>
              </a:rPr>
              <a:t>- Python documentation:</a:t>
            </a:r>
          </a:p>
          <a:p>
            <a:r>
              <a:rPr lang="en-US" sz="2000" b="1" dirty="0">
                <a:latin typeface="Helvetica Light" panose="020B0403020202020204" pitchFamily="34" charset="0"/>
              </a:rPr>
              <a:t>	https://</a:t>
            </a:r>
            <a:r>
              <a:rPr lang="en-US" sz="2000" b="1" dirty="0" err="1">
                <a:latin typeface="Helvetica Light" panose="020B0403020202020204" pitchFamily="34" charset="0"/>
              </a:rPr>
              <a:t>docs.python.org</a:t>
            </a:r>
            <a:r>
              <a:rPr lang="en-US" sz="2000" b="1" dirty="0">
                <a:latin typeface="Helvetica Light" panose="020B0403020202020204" pitchFamily="34" charset="0"/>
              </a:rPr>
              <a:t>/3/</a:t>
            </a:r>
          </a:p>
        </p:txBody>
      </p:sp>
      <p:sp>
        <p:nvSpPr>
          <p:cNvPr id="10" name="TextBox 9">
            <a:extLst>
              <a:ext uri="{FF2B5EF4-FFF2-40B4-BE49-F238E27FC236}">
                <a16:creationId xmlns:a16="http://schemas.microsoft.com/office/drawing/2014/main" id="{623B6DD5-2A8B-5047-A53D-B4727E18A489}"/>
              </a:ext>
            </a:extLst>
          </p:cNvPr>
          <p:cNvSpPr txBox="1"/>
          <p:nvPr/>
        </p:nvSpPr>
        <p:spPr>
          <a:xfrm>
            <a:off x="761999" y="3246267"/>
            <a:ext cx="8048369" cy="707886"/>
          </a:xfrm>
          <a:prstGeom prst="rect">
            <a:avLst/>
          </a:prstGeom>
          <a:noFill/>
        </p:spPr>
        <p:txBody>
          <a:bodyPr wrap="square" rtlCol="0">
            <a:spAutoFit/>
          </a:bodyPr>
          <a:lstStyle/>
          <a:p>
            <a:r>
              <a:rPr lang="en-US" sz="2000" dirty="0">
                <a:latin typeface="Helvetica Light" panose="020B0403020202020204" pitchFamily="34" charset="0"/>
              </a:rPr>
              <a:t>- Online Python for Biologists (by Martin):</a:t>
            </a:r>
          </a:p>
          <a:p>
            <a:r>
              <a:rPr lang="en-US" sz="2000" b="1" dirty="0">
                <a:latin typeface="Helvetica Light" panose="020B0403020202020204" pitchFamily="34" charset="0"/>
              </a:rPr>
              <a:t>	https://</a:t>
            </a:r>
            <a:r>
              <a:rPr lang="en-US" sz="2000" b="1" dirty="0" err="1">
                <a:latin typeface="Helvetica Light" panose="020B0403020202020204" pitchFamily="34" charset="0"/>
              </a:rPr>
              <a:t>pythonforbiologists.com</a:t>
            </a:r>
            <a:r>
              <a:rPr lang="en-US" sz="2000" b="1" dirty="0">
                <a:latin typeface="Helvetica Light" panose="020B0403020202020204" pitchFamily="34" charset="0"/>
              </a:rPr>
              <a:t>/introduction</a:t>
            </a:r>
          </a:p>
        </p:txBody>
      </p:sp>
      <p:sp>
        <p:nvSpPr>
          <p:cNvPr id="2" name="Rectangle 1">
            <a:extLst>
              <a:ext uri="{FF2B5EF4-FFF2-40B4-BE49-F238E27FC236}">
                <a16:creationId xmlns:a16="http://schemas.microsoft.com/office/drawing/2014/main" id="{7703A1C4-20A0-E147-8B3C-71518C787C55}"/>
              </a:ext>
            </a:extLst>
          </p:cNvPr>
          <p:cNvSpPr/>
          <p:nvPr/>
        </p:nvSpPr>
        <p:spPr>
          <a:xfrm>
            <a:off x="761999" y="5352447"/>
            <a:ext cx="6771775" cy="707886"/>
          </a:xfrm>
          <a:prstGeom prst="rect">
            <a:avLst/>
          </a:prstGeom>
        </p:spPr>
        <p:txBody>
          <a:bodyPr wrap="square">
            <a:spAutoFit/>
          </a:bodyPr>
          <a:lstStyle/>
          <a:p>
            <a:r>
              <a:rPr lang="en-US" sz="2000" dirty="0">
                <a:latin typeface="Helvetica Light" panose="020B0403020202020204" pitchFamily="34" charset="0"/>
              </a:rPr>
              <a:t>- Python guru (excellent, has built in </a:t>
            </a:r>
            <a:r>
              <a:rPr lang="en-US" sz="2000" dirty="0" err="1">
                <a:latin typeface="Helvetica Light" panose="020B0403020202020204" pitchFamily="34" charset="0"/>
              </a:rPr>
              <a:t>interpretter</a:t>
            </a:r>
            <a:r>
              <a:rPr lang="en-US" sz="2000" dirty="0">
                <a:latin typeface="Helvetica Light" panose="020B0403020202020204" pitchFamily="34" charset="0"/>
              </a:rPr>
              <a:t>)</a:t>
            </a:r>
          </a:p>
          <a:p>
            <a:r>
              <a:rPr lang="en-US" sz="2000" b="1" dirty="0">
                <a:latin typeface="HELVETICA LIGHT" panose="020B0403020202020204" pitchFamily="34" charset="0"/>
              </a:rPr>
              <a:t>	https://</a:t>
            </a:r>
            <a:r>
              <a:rPr lang="en-US" sz="2000" b="1" dirty="0" err="1">
                <a:latin typeface="HELVETICA LIGHT" panose="020B0403020202020204" pitchFamily="34" charset="0"/>
              </a:rPr>
              <a:t>thepythonguru.com</a:t>
            </a:r>
            <a:r>
              <a:rPr lang="en-US" sz="2000" b="1" dirty="0">
                <a:latin typeface="HELVETICA LIGHT" panose="020B0403020202020204" pitchFamily="34" charset="0"/>
              </a:rPr>
              <a:t>/</a:t>
            </a:r>
          </a:p>
        </p:txBody>
      </p:sp>
      <p:sp>
        <p:nvSpPr>
          <p:cNvPr id="11" name="TextBox 10">
            <a:extLst>
              <a:ext uri="{FF2B5EF4-FFF2-40B4-BE49-F238E27FC236}">
                <a16:creationId xmlns:a16="http://schemas.microsoft.com/office/drawing/2014/main" id="{8255D2E4-D592-5C4D-9B7D-4B26F18EE8AE}"/>
              </a:ext>
            </a:extLst>
          </p:cNvPr>
          <p:cNvSpPr txBox="1"/>
          <p:nvPr/>
        </p:nvSpPr>
        <p:spPr>
          <a:xfrm>
            <a:off x="761999" y="4299357"/>
            <a:ext cx="8048369" cy="707886"/>
          </a:xfrm>
          <a:prstGeom prst="rect">
            <a:avLst/>
          </a:prstGeom>
          <a:noFill/>
        </p:spPr>
        <p:txBody>
          <a:bodyPr wrap="square" rtlCol="0">
            <a:spAutoFit/>
          </a:bodyPr>
          <a:lstStyle/>
          <a:p>
            <a:r>
              <a:rPr lang="en-US" sz="2000" dirty="0">
                <a:latin typeface="Helvetica Light" panose="020B0403020202020204" pitchFamily="34" charset="0"/>
              </a:rPr>
              <a:t>- Learn Python Interactive (has built in </a:t>
            </a:r>
            <a:r>
              <a:rPr lang="en-US" sz="2000" dirty="0" err="1">
                <a:latin typeface="Helvetica Light" panose="020B0403020202020204" pitchFamily="34" charset="0"/>
              </a:rPr>
              <a:t>interpretter</a:t>
            </a:r>
            <a:r>
              <a:rPr lang="en-US" sz="2000" dirty="0">
                <a:latin typeface="Helvetica Light" panose="020B0403020202020204" pitchFamily="34" charset="0"/>
              </a:rPr>
              <a:t>)</a:t>
            </a:r>
          </a:p>
          <a:p>
            <a:r>
              <a:rPr lang="en-US" sz="2000" b="1" dirty="0">
                <a:latin typeface="HELVETICA LIGHT" panose="020B0403020202020204" pitchFamily="34" charset="0"/>
              </a:rPr>
              <a:t>	https://</a:t>
            </a:r>
            <a:r>
              <a:rPr lang="en-US" sz="2000" b="1" dirty="0" err="1">
                <a:latin typeface="HELVETICA LIGHT" panose="020B0403020202020204" pitchFamily="34" charset="0"/>
              </a:rPr>
              <a:t>www.learnpython.org</a:t>
            </a:r>
            <a:r>
              <a:rPr lang="en-US" sz="2000" b="1" dirty="0">
                <a:latin typeface="HELVETICA LIGHT" panose="020B0403020202020204" pitchFamily="34" charset="0"/>
              </a:rPr>
              <a:t>/</a:t>
            </a:r>
          </a:p>
        </p:txBody>
      </p:sp>
      <p:sp>
        <p:nvSpPr>
          <p:cNvPr id="3" name="TextBox 2">
            <a:extLst>
              <a:ext uri="{FF2B5EF4-FFF2-40B4-BE49-F238E27FC236}">
                <a16:creationId xmlns:a16="http://schemas.microsoft.com/office/drawing/2014/main" id="{1A2125A1-9FB5-6748-8ACE-C090ED804245}"/>
              </a:ext>
            </a:extLst>
          </p:cNvPr>
          <p:cNvSpPr txBox="1"/>
          <p:nvPr/>
        </p:nvSpPr>
        <p:spPr>
          <a:xfrm>
            <a:off x="1276248" y="6488668"/>
            <a:ext cx="7019870" cy="369332"/>
          </a:xfrm>
          <a:prstGeom prst="rect">
            <a:avLst/>
          </a:prstGeom>
          <a:noFill/>
        </p:spPr>
        <p:txBody>
          <a:bodyPr wrap="none" rtlCol="0">
            <a:spAutoFit/>
          </a:bodyPr>
          <a:lstStyle/>
          <a:p>
            <a:r>
              <a:rPr lang="en-US" i="1" dirty="0">
                <a:latin typeface="HELVETICA LIGHT" panose="020B0403020202020204" pitchFamily="34" charset="0"/>
              </a:rPr>
              <a:t>*I suggest bookmarking a few of the above and revisiting regularly</a:t>
            </a:r>
          </a:p>
        </p:txBody>
      </p:sp>
    </p:spTree>
    <p:extLst>
      <p:ext uri="{BB962C8B-B14F-4D97-AF65-F5344CB8AC3E}">
        <p14:creationId xmlns:p14="http://schemas.microsoft.com/office/powerpoint/2010/main" val="9043683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26544" y="286408"/>
            <a:ext cx="2584362" cy="523220"/>
          </a:xfrm>
          <a:prstGeom prst="rect">
            <a:avLst/>
          </a:prstGeom>
          <a:noFill/>
        </p:spPr>
        <p:txBody>
          <a:bodyPr wrap="none" rtlCol="0">
            <a:spAutoFit/>
          </a:bodyPr>
          <a:lstStyle/>
          <a:p>
            <a:r>
              <a:rPr lang="en-US" sz="2800" b="1" dirty="0">
                <a:latin typeface="HELVETICA LIGHT" panose="020B0403020202020204" pitchFamily="34" charset="0"/>
              </a:rPr>
              <a:t>Course Outline</a:t>
            </a:r>
          </a:p>
        </p:txBody>
      </p:sp>
      <p:sp>
        <p:nvSpPr>
          <p:cNvPr id="3" name="TextBox 2"/>
          <p:cNvSpPr txBox="1"/>
          <p:nvPr/>
        </p:nvSpPr>
        <p:spPr>
          <a:xfrm>
            <a:off x="398593" y="1071444"/>
            <a:ext cx="8358871" cy="5632311"/>
          </a:xfrm>
          <a:prstGeom prst="rect">
            <a:avLst/>
          </a:prstGeom>
          <a:noFill/>
        </p:spPr>
        <p:txBody>
          <a:bodyPr wrap="square" rtlCol="0">
            <a:spAutoFit/>
          </a:bodyPr>
          <a:lstStyle/>
          <a:p>
            <a:r>
              <a:rPr lang="en-US" sz="2000" b="1" dirty="0">
                <a:latin typeface="HELVETICA LIGHT" panose="020B0403020202020204" pitchFamily="34" charset="0"/>
              </a:rPr>
              <a:t>Weeks 1 through 3/4</a:t>
            </a:r>
            <a:r>
              <a:rPr lang="en-US" sz="2000" dirty="0">
                <a:latin typeface="Helvetica Light" panose="020B0403020202020204" pitchFamily="34" charset="0"/>
              </a:rPr>
              <a:t>: Learning how to live in the Unix environment</a:t>
            </a:r>
          </a:p>
          <a:p>
            <a:r>
              <a:rPr lang="en-US" sz="2000" dirty="0">
                <a:latin typeface="Helvetica Light" panose="020B0403020202020204" pitchFamily="34" charset="0"/>
              </a:rPr>
              <a:t>	</a:t>
            </a:r>
          </a:p>
          <a:p>
            <a:r>
              <a:rPr lang="en-US" sz="2000" dirty="0">
                <a:latin typeface="Helvetica Light" panose="020B0403020202020204" pitchFamily="34" charset="0"/>
              </a:rPr>
              <a:t>	-directory navigation, moving, copying, syncing</a:t>
            </a:r>
          </a:p>
          <a:p>
            <a:r>
              <a:rPr lang="en-US" sz="2000" dirty="0">
                <a:latin typeface="Helvetica Light" panose="020B0403020202020204" pitchFamily="34" charset="0"/>
              </a:rPr>
              <a:t>	-basic Unix tools for efficient data handling</a:t>
            </a:r>
          </a:p>
          <a:p>
            <a:endParaRPr lang="en-US" sz="2000" dirty="0">
              <a:latin typeface="Helvetica Light" panose="020B0403020202020204" pitchFamily="34" charset="0"/>
            </a:endParaRPr>
          </a:p>
          <a:p>
            <a:r>
              <a:rPr lang="en-US" sz="2000" b="1" dirty="0">
                <a:latin typeface="HELVETICA LIGHT" panose="020B0403020202020204" pitchFamily="34" charset="0"/>
              </a:rPr>
              <a:t>Weeks 3/4 through 10/11</a:t>
            </a:r>
            <a:r>
              <a:rPr lang="en-US" sz="2000" dirty="0">
                <a:latin typeface="Helvetica Light" panose="020B0403020202020204" pitchFamily="34" charset="0"/>
              </a:rPr>
              <a:t>: Basic programming in Python</a:t>
            </a:r>
          </a:p>
          <a:p>
            <a:r>
              <a:rPr lang="en-US" sz="2000" dirty="0">
                <a:latin typeface="Helvetica Light" panose="020B0403020202020204" pitchFamily="34" charset="0"/>
              </a:rPr>
              <a:t>	</a:t>
            </a:r>
          </a:p>
          <a:p>
            <a:r>
              <a:rPr lang="en-US" sz="2000" dirty="0">
                <a:latin typeface="Helvetica Light" panose="020B0403020202020204" pitchFamily="34" charset="0"/>
              </a:rPr>
              <a:t>	-input/output, basic syntax, debugging</a:t>
            </a:r>
          </a:p>
          <a:p>
            <a:r>
              <a:rPr lang="en-US" sz="2000" dirty="0">
                <a:latin typeface="Helvetica Light" panose="020B0403020202020204" pitchFamily="34" charset="0"/>
              </a:rPr>
              <a:t>	-data structures (scalars, arrays, hashes)</a:t>
            </a:r>
          </a:p>
          <a:p>
            <a:r>
              <a:rPr lang="en-US" sz="2000" dirty="0">
                <a:latin typeface="Helvetica Light" panose="020B0403020202020204" pitchFamily="34" charset="0"/>
              </a:rPr>
              <a:t>	-regular expressions, mathematical operation, indexing, data wrangling</a:t>
            </a:r>
          </a:p>
          <a:p>
            <a:endParaRPr lang="en-US" sz="2000" dirty="0">
              <a:latin typeface="Helvetica Light" panose="020B0403020202020204" pitchFamily="34" charset="0"/>
            </a:endParaRPr>
          </a:p>
          <a:p>
            <a:r>
              <a:rPr lang="en-US" sz="2000" b="1" dirty="0">
                <a:latin typeface="HELVETICA LIGHT" panose="020B0403020202020204" pitchFamily="34" charset="0"/>
              </a:rPr>
              <a:t>Weeks 11 through 15</a:t>
            </a:r>
            <a:r>
              <a:rPr lang="en-US" sz="2000" dirty="0">
                <a:latin typeface="Helvetica Light" panose="020B0403020202020204" pitchFamily="34" charset="0"/>
              </a:rPr>
              <a:t>: Incorporating what you have learned in Unix and Python to manipulate and analyze some big data sets</a:t>
            </a:r>
          </a:p>
          <a:p>
            <a:endParaRPr lang="en-US" sz="2000" dirty="0">
              <a:latin typeface="Helvetica Light" panose="020B0403020202020204" pitchFamily="34" charset="0"/>
            </a:endParaRPr>
          </a:p>
          <a:p>
            <a:r>
              <a:rPr lang="en-US" sz="2000" dirty="0">
                <a:latin typeface="Helvetica Light" panose="020B0403020202020204" pitchFamily="34" charset="0"/>
              </a:rPr>
              <a:t>- Some of these problems may involve data from my lab, some may involve data and problems supplied by your classmates, and some will be for your independent projects. </a:t>
            </a:r>
          </a:p>
        </p:txBody>
      </p:sp>
    </p:spTree>
    <p:extLst>
      <p:ext uri="{BB962C8B-B14F-4D97-AF65-F5344CB8AC3E}">
        <p14:creationId xmlns:p14="http://schemas.microsoft.com/office/powerpoint/2010/main" val="919330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222" t="2183" r="1728" b="3006"/>
          <a:stretch/>
        </p:blipFill>
        <p:spPr>
          <a:xfrm>
            <a:off x="325119" y="591890"/>
            <a:ext cx="4009539" cy="5202538"/>
          </a:xfrm>
          <a:prstGeom prst="rect">
            <a:avLst/>
          </a:prstGeom>
        </p:spPr>
      </p:pic>
      <p:pic>
        <p:nvPicPr>
          <p:cNvPr id="3" name="Picture 2"/>
          <p:cNvPicPr>
            <a:picLocks noChangeAspect="1"/>
          </p:cNvPicPr>
          <p:nvPr/>
        </p:nvPicPr>
        <p:blipFill>
          <a:blip r:embed="rId4"/>
          <a:stretch>
            <a:fillRect/>
          </a:stretch>
        </p:blipFill>
        <p:spPr>
          <a:xfrm>
            <a:off x="4694996" y="591890"/>
            <a:ext cx="3961323" cy="5202538"/>
          </a:xfrm>
          <a:prstGeom prst="rect">
            <a:avLst/>
          </a:prstGeom>
        </p:spPr>
      </p:pic>
    </p:spTree>
    <p:extLst>
      <p:ext uri="{BB962C8B-B14F-4D97-AF65-F5344CB8AC3E}">
        <p14:creationId xmlns:p14="http://schemas.microsoft.com/office/powerpoint/2010/main" val="964625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7607" y="164958"/>
            <a:ext cx="8640118" cy="430887"/>
          </a:xfrm>
          <a:prstGeom prst="rect">
            <a:avLst/>
          </a:prstGeom>
          <a:noFill/>
        </p:spPr>
        <p:txBody>
          <a:bodyPr wrap="none" rtlCol="0">
            <a:spAutoFit/>
          </a:bodyPr>
          <a:lstStyle/>
          <a:p>
            <a:r>
              <a:rPr lang="en-US" sz="2200" dirty="0"/>
              <a:t>Note: Timeline in the syllabus may shift depending on the pace of the class</a:t>
            </a:r>
          </a:p>
        </p:txBody>
      </p:sp>
      <p:pic>
        <p:nvPicPr>
          <p:cNvPr id="3" name="Picture 2" descr="Table&#10;&#10;Description automatically generated">
            <a:extLst>
              <a:ext uri="{FF2B5EF4-FFF2-40B4-BE49-F238E27FC236}">
                <a16:creationId xmlns:a16="http://schemas.microsoft.com/office/drawing/2014/main" id="{9E253E91-9981-B14F-9871-BCA28A403F4D}"/>
              </a:ext>
            </a:extLst>
          </p:cNvPr>
          <p:cNvPicPr>
            <a:picLocks noChangeAspect="1"/>
          </p:cNvPicPr>
          <p:nvPr/>
        </p:nvPicPr>
        <p:blipFill>
          <a:blip r:embed="rId3"/>
          <a:stretch>
            <a:fillRect/>
          </a:stretch>
        </p:blipFill>
        <p:spPr>
          <a:xfrm>
            <a:off x="545557" y="595845"/>
            <a:ext cx="8284217" cy="6262155"/>
          </a:xfrm>
          <a:prstGeom prst="rect">
            <a:avLst/>
          </a:prstGeom>
        </p:spPr>
      </p:pic>
    </p:spTree>
    <p:extLst>
      <p:ext uri="{BB962C8B-B14F-4D97-AF65-F5344CB8AC3E}">
        <p14:creationId xmlns:p14="http://schemas.microsoft.com/office/powerpoint/2010/main" val="20666709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1217" y="407611"/>
            <a:ext cx="8296308" cy="6217087"/>
          </a:xfrm>
          <a:prstGeom prst="rect">
            <a:avLst/>
          </a:prstGeom>
          <a:noFill/>
        </p:spPr>
        <p:txBody>
          <a:bodyPr wrap="square" rtlCol="0">
            <a:spAutoFit/>
          </a:bodyPr>
          <a:lstStyle/>
          <a:p>
            <a:pPr algn="ctr"/>
            <a:r>
              <a:rPr lang="en-US" sz="2800" b="1" dirty="0">
                <a:latin typeface="HELVETICA LIGHT" panose="020B0403020202020204" pitchFamily="34" charset="0"/>
              </a:rPr>
              <a:t>Grading for the course:</a:t>
            </a:r>
          </a:p>
          <a:p>
            <a:pPr algn="ctr"/>
            <a:endParaRPr lang="en-US" sz="2800" dirty="0">
              <a:latin typeface="Helvetica Light" panose="020B0403020202020204" pitchFamily="34" charset="0"/>
            </a:endParaRPr>
          </a:p>
          <a:p>
            <a:endParaRPr lang="en-US" dirty="0">
              <a:latin typeface="Helvetica Light" panose="020B0403020202020204" pitchFamily="34" charset="0"/>
            </a:endParaRPr>
          </a:p>
          <a:p>
            <a:pPr marL="342900" indent="-342900">
              <a:buAutoNum type="arabicPeriod"/>
            </a:pPr>
            <a:r>
              <a:rPr lang="en-US" sz="2400" b="1" dirty="0">
                <a:latin typeface="HELVETICA LIGHT" panose="020B0403020202020204" pitchFamily="34" charset="0"/>
              </a:rPr>
              <a:t>Participation (30%)</a:t>
            </a:r>
          </a:p>
          <a:p>
            <a:pPr marL="342900" indent="-342900">
              <a:buAutoNum type="arabicPeriod"/>
            </a:pPr>
            <a:endParaRPr lang="en-US" sz="2400" dirty="0">
              <a:latin typeface="Helvetica Light" panose="020B0403020202020204" pitchFamily="34" charset="0"/>
            </a:endParaRPr>
          </a:p>
          <a:p>
            <a:pPr marL="342900" indent="-342900">
              <a:buAutoNum type="arabicPeriod"/>
            </a:pPr>
            <a:r>
              <a:rPr lang="en-US" sz="2400" b="1" dirty="0">
                <a:latin typeface="HELVETICA LIGHT" panose="020B0403020202020204" pitchFamily="34" charset="0"/>
              </a:rPr>
              <a:t>Weekly Assignments (50%)</a:t>
            </a:r>
          </a:p>
          <a:p>
            <a:pPr marL="342900" indent="-342900">
              <a:buAutoNum type="arabicPeriod"/>
            </a:pPr>
            <a:endParaRPr lang="en-US" dirty="0">
              <a:latin typeface="Helvetica Light" panose="020B0403020202020204" pitchFamily="34" charset="0"/>
            </a:endParaRPr>
          </a:p>
          <a:p>
            <a:pPr marL="742950" lvl="1" indent="-285750">
              <a:buFontTx/>
              <a:buChar char="-"/>
            </a:pPr>
            <a:r>
              <a:rPr lang="en-US" dirty="0">
                <a:latin typeface="Helvetica Light" panose="020B0403020202020204" pitchFamily="34" charset="0"/>
              </a:rPr>
              <a:t>For weekly assignments, you can (and I highly recommend) work in teams of up to THREE. Starting materials for projects will be supplied in directories that contain a type of data file, an explanation of the problem, and advice on how to use Unix, Python, or R to parse data, conduct some analyses, or just do some stuff.</a:t>
            </a:r>
          </a:p>
          <a:p>
            <a:pPr marL="742950" lvl="1" indent="-285750">
              <a:buFontTx/>
              <a:buChar char="-"/>
            </a:pPr>
            <a:endParaRPr lang="en-US" dirty="0">
              <a:latin typeface="Helvetica Light" panose="020B0403020202020204" pitchFamily="34" charset="0"/>
            </a:endParaRPr>
          </a:p>
          <a:p>
            <a:pPr marL="742950" lvl="1" indent="-285750">
              <a:buFontTx/>
              <a:buChar char="-"/>
            </a:pPr>
            <a:r>
              <a:rPr lang="en-US" dirty="0">
                <a:latin typeface="Helvetica Light" panose="020B0403020202020204" pitchFamily="34" charset="0"/>
              </a:rPr>
              <a:t>For these projects, and especially for real world computational projects, keeping track of EVERYTHING you do will be essential. </a:t>
            </a:r>
          </a:p>
          <a:p>
            <a:pPr marL="1200150" lvl="2" indent="-285750">
              <a:buFontTx/>
              <a:buChar char="-"/>
            </a:pPr>
            <a:r>
              <a:rPr lang="en-US" dirty="0">
                <a:latin typeface="Helvetica Light" panose="020B0403020202020204" pitchFamily="34" charset="0"/>
              </a:rPr>
              <a:t>For Unix projects, you will turn in annotated notes of the commands you executed and what they accomplished.</a:t>
            </a:r>
          </a:p>
          <a:p>
            <a:pPr marL="1200150" lvl="2" indent="-285750">
              <a:buFontTx/>
              <a:buChar char="-"/>
            </a:pPr>
            <a:r>
              <a:rPr lang="en-US" dirty="0">
                <a:latin typeface="Helvetica Light" panose="020B0403020202020204" pitchFamily="34" charset="0"/>
              </a:rPr>
              <a:t>For Python projects, you will turn in your scripts, with comment lines used to explain your rationale.</a:t>
            </a:r>
          </a:p>
          <a:p>
            <a:pPr lvl="1"/>
            <a:endParaRPr lang="en-US" dirty="0">
              <a:latin typeface="Helvetica Light" panose="020B0403020202020204" pitchFamily="34" charset="0"/>
            </a:endParaRPr>
          </a:p>
        </p:txBody>
      </p:sp>
    </p:spTree>
    <p:extLst>
      <p:ext uri="{BB962C8B-B14F-4D97-AF65-F5344CB8AC3E}">
        <p14:creationId xmlns:p14="http://schemas.microsoft.com/office/powerpoint/2010/main" val="1864717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46306" y="1195402"/>
            <a:ext cx="5708614" cy="461665"/>
          </a:xfrm>
          <a:prstGeom prst="rect">
            <a:avLst/>
          </a:prstGeom>
          <a:noFill/>
        </p:spPr>
        <p:txBody>
          <a:bodyPr wrap="none" rtlCol="0">
            <a:spAutoFit/>
          </a:bodyPr>
          <a:lstStyle/>
          <a:p>
            <a:r>
              <a:rPr lang="en-US" sz="2400" b="1" dirty="0">
                <a:latin typeface="HELVETICA LIGHT" panose="020B0403020202020204" pitchFamily="34" charset="0"/>
              </a:rPr>
              <a:t>3. Independent (or group) project (20%)</a:t>
            </a:r>
          </a:p>
        </p:txBody>
      </p:sp>
      <p:sp>
        <p:nvSpPr>
          <p:cNvPr id="4" name="Rectangle 3"/>
          <p:cNvSpPr/>
          <p:nvPr/>
        </p:nvSpPr>
        <p:spPr>
          <a:xfrm>
            <a:off x="1540342" y="370012"/>
            <a:ext cx="5864106" cy="523220"/>
          </a:xfrm>
          <a:prstGeom prst="rect">
            <a:avLst/>
          </a:prstGeom>
        </p:spPr>
        <p:txBody>
          <a:bodyPr wrap="none">
            <a:spAutoFit/>
          </a:bodyPr>
          <a:lstStyle/>
          <a:p>
            <a:pPr algn="ctr"/>
            <a:r>
              <a:rPr lang="en-US" sz="2800" b="1" dirty="0">
                <a:latin typeface="HELVETICA LIGHT" panose="020B0403020202020204" pitchFamily="34" charset="0"/>
              </a:rPr>
              <a:t>Grading for the course (continued):</a:t>
            </a:r>
          </a:p>
        </p:txBody>
      </p:sp>
      <p:sp>
        <p:nvSpPr>
          <p:cNvPr id="5" name="TextBox 4"/>
          <p:cNvSpPr txBox="1"/>
          <p:nvPr/>
        </p:nvSpPr>
        <p:spPr>
          <a:xfrm>
            <a:off x="1112693" y="1988955"/>
            <a:ext cx="8031307" cy="4801314"/>
          </a:xfrm>
          <a:prstGeom prst="rect">
            <a:avLst/>
          </a:prstGeom>
          <a:noFill/>
        </p:spPr>
        <p:txBody>
          <a:bodyPr wrap="square" rtlCol="0">
            <a:spAutoFit/>
          </a:bodyPr>
          <a:lstStyle/>
          <a:p>
            <a:pPr marL="285750" indent="-285750">
              <a:buFontTx/>
              <a:buChar char="-"/>
            </a:pPr>
            <a:r>
              <a:rPr lang="en-US" dirty="0">
                <a:latin typeface="Helvetica Light" panose="020B0403020202020204" pitchFamily="34" charset="0"/>
              </a:rPr>
              <a:t>You may work independently, or in a group of up to THREE.</a:t>
            </a:r>
          </a:p>
          <a:p>
            <a:pPr marL="285750" indent="-285750">
              <a:buFontTx/>
              <a:buChar char="-"/>
            </a:pPr>
            <a:endParaRPr lang="en-US" dirty="0">
              <a:latin typeface="Helvetica Light" panose="020B0403020202020204" pitchFamily="34" charset="0"/>
            </a:endParaRPr>
          </a:p>
          <a:p>
            <a:pPr marL="285750" indent="-285750">
              <a:buFontTx/>
              <a:buChar char="-"/>
            </a:pPr>
            <a:r>
              <a:rPr lang="en-US" dirty="0">
                <a:latin typeface="Helvetica Light" panose="020B0403020202020204" pitchFamily="34" charset="0"/>
              </a:rPr>
              <a:t>Identify a task or problem in your research (or the research of the group you work within) that either requires, or can be made much more efficient, using Perl or Unix scripting. The idea here is to force you to identify a real problem, and to build something useful to solve it. </a:t>
            </a:r>
          </a:p>
          <a:p>
            <a:pPr marL="285750" indent="-285750">
              <a:buFontTx/>
              <a:buChar char="-"/>
            </a:pPr>
            <a:endParaRPr lang="en-US" dirty="0">
              <a:latin typeface="Helvetica Light" panose="020B0403020202020204" pitchFamily="34" charset="0"/>
            </a:endParaRPr>
          </a:p>
          <a:p>
            <a:pPr marL="285750" indent="-285750">
              <a:buFontTx/>
              <a:buChar char="-"/>
            </a:pPr>
            <a:r>
              <a:rPr lang="en-US" dirty="0">
                <a:latin typeface="Helvetica Light" panose="020B0403020202020204" pitchFamily="34" charset="0"/>
              </a:rPr>
              <a:t>Deliverables:</a:t>
            </a:r>
          </a:p>
          <a:p>
            <a:pPr marL="742950" lvl="1" indent="-285750">
              <a:buFontTx/>
              <a:buChar char="-"/>
            </a:pPr>
            <a:r>
              <a:rPr lang="en-US" dirty="0">
                <a:latin typeface="Helvetica Light" panose="020B0403020202020204" pitchFamily="34" charset="0"/>
              </a:rPr>
              <a:t>Before week 5: Turn in a 1-2 page description of the problem, the data, and how you plan to implement something in Unix, Python, or both, to get something done.</a:t>
            </a:r>
          </a:p>
          <a:p>
            <a:pPr marL="742950" lvl="1" indent="-285750">
              <a:buFontTx/>
              <a:buChar char="-"/>
            </a:pPr>
            <a:endParaRPr lang="en-US" dirty="0">
              <a:latin typeface="Helvetica Light" panose="020B0403020202020204" pitchFamily="34" charset="0"/>
            </a:endParaRPr>
          </a:p>
          <a:p>
            <a:pPr marL="742950" lvl="1" indent="-285750">
              <a:buFontTx/>
              <a:buChar char="-"/>
            </a:pPr>
            <a:r>
              <a:rPr lang="en-US" dirty="0">
                <a:latin typeface="Helvetica Light" panose="020B0403020202020204" pitchFamily="34" charset="0"/>
              </a:rPr>
              <a:t>By week 14: Turn in your Unix and/or Python code and a 1-3 page description of how your creation works.</a:t>
            </a:r>
          </a:p>
          <a:p>
            <a:pPr marL="742950" lvl="1" indent="-285750">
              <a:buFontTx/>
              <a:buChar char="-"/>
            </a:pPr>
            <a:endParaRPr lang="en-US" dirty="0">
              <a:latin typeface="Helvetica Light" panose="020B0403020202020204" pitchFamily="34" charset="0"/>
            </a:endParaRPr>
          </a:p>
          <a:p>
            <a:pPr marL="742950" lvl="1" indent="-285750">
              <a:buFontTx/>
              <a:buChar char="-"/>
            </a:pPr>
            <a:r>
              <a:rPr lang="en-US" dirty="0">
                <a:latin typeface="Helvetica Light" panose="020B0403020202020204" pitchFamily="34" charset="0"/>
              </a:rPr>
              <a:t>Weeks 14/5. 10-15 minute presentation to the class on your problem and how you solved it.</a:t>
            </a:r>
          </a:p>
        </p:txBody>
      </p:sp>
    </p:spTree>
    <p:extLst>
      <p:ext uri="{BB962C8B-B14F-4D97-AF65-F5344CB8AC3E}">
        <p14:creationId xmlns:p14="http://schemas.microsoft.com/office/powerpoint/2010/main" val="10643946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03996" y="489337"/>
            <a:ext cx="8169169" cy="3847207"/>
          </a:xfrm>
          <a:prstGeom prst="rect">
            <a:avLst/>
          </a:prstGeom>
          <a:noFill/>
        </p:spPr>
        <p:txBody>
          <a:bodyPr wrap="square" rtlCol="0">
            <a:spAutoFit/>
          </a:bodyPr>
          <a:lstStyle/>
          <a:p>
            <a:r>
              <a:rPr lang="en-US" sz="2800" b="1" dirty="0">
                <a:latin typeface="HELVETICA LIGHT" panose="020B0403020202020204" pitchFamily="34" charset="0"/>
              </a:rPr>
              <a:t>Before Thursday:</a:t>
            </a:r>
          </a:p>
          <a:p>
            <a:endParaRPr lang="en-US" dirty="0">
              <a:latin typeface="Helvetica Light" panose="020B0403020202020204" pitchFamily="34" charset="0"/>
            </a:endParaRPr>
          </a:p>
          <a:p>
            <a:pPr marL="342900" indent="-342900">
              <a:buAutoNum type="arabicPeriod"/>
            </a:pPr>
            <a:r>
              <a:rPr lang="en-US" dirty="0">
                <a:latin typeface="Helvetica Light" panose="020B0403020202020204" pitchFamily="34" charset="0"/>
              </a:rPr>
              <a:t>Read Haddock and Dunn (</a:t>
            </a:r>
            <a:r>
              <a:rPr lang="en-US" dirty="0" err="1">
                <a:latin typeface="Helvetica Light" panose="020B0403020202020204" pitchFamily="34" charset="0"/>
              </a:rPr>
              <a:t>pgs</a:t>
            </a:r>
            <a:r>
              <a:rPr lang="en-US" dirty="0">
                <a:latin typeface="Helvetica Light" panose="020B0403020202020204" pitchFamily="34" charset="0"/>
              </a:rPr>
              <a:t> 1-15 only), first half of Chapter 4.</a:t>
            </a:r>
          </a:p>
          <a:p>
            <a:pPr marL="342900" indent="-342900">
              <a:buAutoNum type="arabicPeriod"/>
            </a:pPr>
            <a:endParaRPr lang="en-US" dirty="0">
              <a:latin typeface="Helvetica Light" panose="020B0403020202020204" pitchFamily="34" charset="0"/>
            </a:endParaRPr>
          </a:p>
          <a:p>
            <a:pPr marL="342900" indent="-342900">
              <a:buAutoNum type="arabicPeriod"/>
            </a:pPr>
            <a:endParaRPr lang="en-US" dirty="0">
              <a:latin typeface="Helvetica Light" panose="020B0403020202020204" pitchFamily="34" charset="0"/>
            </a:endParaRPr>
          </a:p>
          <a:p>
            <a:pPr marL="342900" indent="-342900">
              <a:buAutoNum type="arabicPeriod"/>
            </a:pPr>
            <a:r>
              <a:rPr lang="en-US" dirty="0">
                <a:latin typeface="Helvetica Light" panose="020B0403020202020204" pitchFamily="34" charset="0"/>
              </a:rPr>
              <a:t>Make sure you have access to a computer with Unix/Linux</a:t>
            </a:r>
          </a:p>
          <a:p>
            <a:pPr lvl="1"/>
            <a:endParaRPr lang="en-US" dirty="0">
              <a:latin typeface="Helvetica Light" panose="020B0403020202020204" pitchFamily="34" charset="0"/>
            </a:endParaRPr>
          </a:p>
          <a:p>
            <a:pPr marL="742950" lvl="1" indent="-285750">
              <a:buFontTx/>
              <a:buChar char="-"/>
            </a:pPr>
            <a:r>
              <a:rPr lang="en-US" dirty="0">
                <a:latin typeface="Helvetica Light" panose="020B0403020202020204" pitchFamily="34" charset="0"/>
              </a:rPr>
              <a:t>If you have a mac, you are set</a:t>
            </a:r>
          </a:p>
          <a:p>
            <a:pPr marL="742950" lvl="1" indent="-285750">
              <a:buFontTx/>
              <a:buChar char="-"/>
            </a:pPr>
            <a:endParaRPr lang="en-US" dirty="0">
              <a:latin typeface="Helvetica Light" panose="020B0403020202020204" pitchFamily="34" charset="0"/>
            </a:endParaRPr>
          </a:p>
          <a:p>
            <a:pPr marL="742950" lvl="1" indent="-285750">
              <a:buFontTx/>
              <a:buChar char="-"/>
            </a:pPr>
            <a:r>
              <a:rPr lang="en-US" dirty="0">
                <a:latin typeface="Helvetica Light" panose="020B0403020202020204" pitchFamily="34" charset="0"/>
              </a:rPr>
              <a:t>If you can run </a:t>
            </a:r>
            <a:r>
              <a:rPr lang="en-US" dirty="0" err="1">
                <a:latin typeface="Helvetica Light" panose="020B0403020202020204" pitchFamily="34" charset="0"/>
              </a:rPr>
              <a:t>linux</a:t>
            </a:r>
            <a:r>
              <a:rPr lang="en-US" dirty="0">
                <a:latin typeface="Helvetica Light" panose="020B0403020202020204" pitchFamily="34" charset="0"/>
              </a:rPr>
              <a:t> (ubuntu for example) on your computer, you are set.</a:t>
            </a:r>
          </a:p>
          <a:p>
            <a:pPr lvl="1"/>
            <a:endParaRPr lang="en-US" dirty="0">
              <a:latin typeface="Helvetica Light" panose="020B0403020202020204" pitchFamily="34" charset="0"/>
            </a:endParaRPr>
          </a:p>
          <a:p>
            <a:pPr marL="742950" lvl="1" indent="-285750">
              <a:buFontTx/>
              <a:buChar char="-"/>
            </a:pPr>
            <a:r>
              <a:rPr lang="en-US" dirty="0">
                <a:latin typeface="Helvetica Light" panose="020B0403020202020204" pitchFamily="34" charset="0"/>
              </a:rPr>
              <a:t>If you have a PC, read up on options in week1 primer</a:t>
            </a:r>
          </a:p>
        </p:txBody>
      </p:sp>
      <p:sp>
        <p:nvSpPr>
          <p:cNvPr id="3" name="TextBox 2"/>
          <p:cNvSpPr txBox="1"/>
          <p:nvPr/>
        </p:nvSpPr>
        <p:spPr>
          <a:xfrm>
            <a:off x="803996" y="4556908"/>
            <a:ext cx="8134213" cy="1754326"/>
          </a:xfrm>
          <a:prstGeom prst="rect">
            <a:avLst/>
          </a:prstGeom>
          <a:noFill/>
        </p:spPr>
        <p:txBody>
          <a:bodyPr wrap="square" rtlCol="0">
            <a:spAutoFit/>
          </a:bodyPr>
          <a:lstStyle/>
          <a:p>
            <a:r>
              <a:rPr lang="en-US" dirty="0">
                <a:latin typeface="Helvetica Light" panose="020B0403020202020204" pitchFamily="34" charset="0"/>
              </a:rPr>
              <a:t>3. Pick and install a text editor. (You will not want to use notepad or a word processing software). I strongly suggest </a:t>
            </a:r>
            <a:r>
              <a:rPr lang="en-US" dirty="0" err="1">
                <a:latin typeface="Helvetica Light" panose="020B0403020202020204" pitchFamily="34" charset="0"/>
              </a:rPr>
              <a:t>Bbedit</a:t>
            </a:r>
            <a:r>
              <a:rPr lang="en-US" dirty="0">
                <a:latin typeface="Helvetica Light" panose="020B0403020202020204" pitchFamily="34" charset="0"/>
              </a:rPr>
              <a:t>, </a:t>
            </a:r>
            <a:r>
              <a:rPr lang="en-US" dirty="0" err="1">
                <a:latin typeface="Helvetica Light" panose="020B0403020202020204" pitchFamily="34" charset="0"/>
              </a:rPr>
              <a:t>TextWrangler</a:t>
            </a:r>
            <a:r>
              <a:rPr lang="en-US" dirty="0">
                <a:latin typeface="Helvetica Light" panose="020B0403020202020204" pitchFamily="34" charset="0"/>
              </a:rPr>
              <a:t>, or Visual Studio Code. Get yourself acquainted with the program. If you have experience working with other syntax recognizing text editors, feel free to use your favorite flavor.</a:t>
            </a:r>
          </a:p>
          <a:p>
            <a:endParaRPr lang="en-US" dirty="0">
              <a:latin typeface="Helvetica Light" panose="020B0403020202020204" pitchFamily="34" charset="0"/>
            </a:endParaRPr>
          </a:p>
        </p:txBody>
      </p:sp>
    </p:spTree>
    <p:extLst>
      <p:ext uri="{BB962C8B-B14F-4D97-AF65-F5344CB8AC3E}">
        <p14:creationId xmlns:p14="http://schemas.microsoft.com/office/powerpoint/2010/main" val="7762309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73755" y="649569"/>
            <a:ext cx="3700052" cy="523220"/>
          </a:xfrm>
          <a:prstGeom prst="rect">
            <a:avLst/>
          </a:prstGeom>
          <a:noFill/>
        </p:spPr>
        <p:txBody>
          <a:bodyPr wrap="none" rtlCol="0">
            <a:spAutoFit/>
          </a:bodyPr>
          <a:lstStyle/>
          <a:p>
            <a:r>
              <a:rPr lang="en-US" sz="2800" dirty="0">
                <a:latin typeface="Helvetica Light" panose="020B0403020202020204" pitchFamily="34" charset="0"/>
              </a:rPr>
              <a:t>A note on text editors:</a:t>
            </a:r>
          </a:p>
        </p:txBody>
      </p:sp>
      <p:sp>
        <p:nvSpPr>
          <p:cNvPr id="3" name="TextBox 2"/>
          <p:cNvSpPr txBox="1"/>
          <p:nvPr/>
        </p:nvSpPr>
        <p:spPr>
          <a:xfrm>
            <a:off x="621219" y="1858583"/>
            <a:ext cx="8324336" cy="4708981"/>
          </a:xfrm>
          <a:prstGeom prst="rect">
            <a:avLst/>
          </a:prstGeom>
          <a:noFill/>
        </p:spPr>
        <p:txBody>
          <a:bodyPr wrap="square" rtlCol="0">
            <a:spAutoFit/>
          </a:bodyPr>
          <a:lstStyle/>
          <a:p>
            <a:r>
              <a:rPr lang="en-US" sz="2000" dirty="0">
                <a:latin typeface="Helvetica Light" panose="020B0403020202020204" pitchFamily="34" charset="0"/>
              </a:rPr>
              <a:t>- Programs are typically just text files; they contain text written commands for 	operations, functions, input/output, etc.</a:t>
            </a:r>
          </a:p>
          <a:p>
            <a:endParaRPr lang="en-US" sz="2000" dirty="0">
              <a:latin typeface="Helvetica Light" panose="020B0403020202020204" pitchFamily="34" charset="0"/>
            </a:endParaRPr>
          </a:p>
          <a:p>
            <a:endParaRPr lang="en-US" sz="2000" dirty="0">
              <a:latin typeface="Helvetica Light" panose="020B0403020202020204" pitchFamily="34" charset="0"/>
            </a:endParaRPr>
          </a:p>
          <a:p>
            <a:r>
              <a:rPr lang="en-US" sz="2000" dirty="0">
                <a:latin typeface="Helvetica Light" panose="020B0403020202020204" pitchFamily="34" charset="0"/>
              </a:rPr>
              <a:t>- Microsoft Office Documents and Excel documents are NOT text files; We will NOT be using either. </a:t>
            </a:r>
          </a:p>
          <a:p>
            <a:pPr marL="285750" indent="-285750">
              <a:buFontTx/>
              <a:buChar char="-"/>
            </a:pPr>
            <a:endParaRPr lang="en-US" sz="2000" dirty="0">
              <a:latin typeface="Helvetica Light" panose="020B0403020202020204" pitchFamily="34" charset="0"/>
            </a:endParaRPr>
          </a:p>
          <a:p>
            <a:pPr marL="285750" indent="-285750">
              <a:buFontTx/>
              <a:buChar char="-"/>
            </a:pPr>
            <a:endParaRPr lang="en-US" sz="2000" dirty="0">
              <a:latin typeface="Helvetica Light" panose="020B0403020202020204" pitchFamily="34" charset="0"/>
            </a:endParaRPr>
          </a:p>
          <a:p>
            <a:r>
              <a:rPr lang="en-US" sz="2000" dirty="0">
                <a:latin typeface="Helvetica Light" panose="020B0403020202020204" pitchFamily="34" charset="0"/>
              </a:rPr>
              <a:t>- Syntax recognition is built into editors used for programming (</a:t>
            </a:r>
            <a:r>
              <a:rPr lang="en-US" sz="2000" b="1" dirty="0">
                <a:latin typeface="Helvetica Light" panose="020B0403020202020204" pitchFamily="34" charset="0"/>
              </a:rPr>
              <a:t>VIM</a:t>
            </a:r>
            <a:r>
              <a:rPr lang="en-US" sz="2000" dirty="0">
                <a:latin typeface="Helvetica Light" panose="020B0403020202020204" pitchFamily="34" charset="0"/>
              </a:rPr>
              <a:t>, </a:t>
            </a:r>
            <a:r>
              <a:rPr lang="en-US" sz="2000" b="1" dirty="0">
                <a:latin typeface="HELVETICA LIGHT" panose="020B0403020202020204" pitchFamily="34" charset="0"/>
              </a:rPr>
              <a:t>Emacs</a:t>
            </a:r>
            <a:r>
              <a:rPr lang="en-US" sz="2000" dirty="0">
                <a:latin typeface="Helvetica Light" panose="020B0403020202020204" pitchFamily="34" charset="0"/>
              </a:rPr>
              <a:t>, </a:t>
            </a:r>
            <a:r>
              <a:rPr lang="en-US" sz="2000" b="1" dirty="0" err="1">
                <a:latin typeface="HELVETICA LIGHT" panose="020B0403020202020204" pitchFamily="34" charset="0"/>
              </a:rPr>
              <a:t>TextWrangler</a:t>
            </a:r>
            <a:r>
              <a:rPr lang="en-US" sz="2000" dirty="0">
                <a:latin typeface="Helvetica Light" panose="020B0403020202020204" pitchFamily="34" charset="0"/>
              </a:rPr>
              <a:t>, </a:t>
            </a:r>
            <a:r>
              <a:rPr lang="en-US" sz="2000" b="1" dirty="0" err="1">
                <a:latin typeface="HELVETICA LIGHT" panose="020B0403020202020204" pitchFamily="34" charset="0"/>
              </a:rPr>
              <a:t>BBedit</a:t>
            </a:r>
            <a:r>
              <a:rPr lang="en-US" sz="2000" dirty="0">
                <a:latin typeface="Helvetica Light" panose="020B0403020202020204" pitchFamily="34" charset="0"/>
              </a:rPr>
              <a:t>)</a:t>
            </a:r>
          </a:p>
          <a:p>
            <a:endParaRPr lang="en-US" sz="2000" dirty="0">
              <a:latin typeface="Helvetica Light" panose="020B0403020202020204" pitchFamily="34" charset="0"/>
            </a:endParaRPr>
          </a:p>
          <a:p>
            <a:r>
              <a:rPr lang="en-US" sz="2000" dirty="0">
                <a:latin typeface="Helvetica Light" panose="020B0403020202020204" pitchFamily="34" charset="0"/>
              </a:rPr>
              <a:t>**This will help with understanding the code you are writing, and more importantly in debugging. </a:t>
            </a:r>
          </a:p>
          <a:p>
            <a:pPr marL="285750" indent="-285750">
              <a:buFontTx/>
              <a:buChar char="-"/>
            </a:pPr>
            <a:endParaRPr lang="en-US" sz="2000" dirty="0">
              <a:latin typeface="Helvetica Light" panose="020B0403020202020204" pitchFamily="34" charset="0"/>
            </a:endParaRPr>
          </a:p>
          <a:p>
            <a:pPr marL="285750" indent="-285750">
              <a:buFontTx/>
              <a:buChar char="-"/>
            </a:pPr>
            <a:endParaRPr lang="en-US" sz="2000" dirty="0">
              <a:latin typeface="Helvetica Light" panose="020B0403020202020204" pitchFamily="34" charset="0"/>
            </a:endParaRPr>
          </a:p>
        </p:txBody>
      </p:sp>
    </p:spTree>
    <p:extLst>
      <p:ext uri="{BB962C8B-B14F-4D97-AF65-F5344CB8AC3E}">
        <p14:creationId xmlns:p14="http://schemas.microsoft.com/office/powerpoint/2010/main" val="2319798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63241" y="165068"/>
            <a:ext cx="6617517" cy="523220"/>
          </a:xfrm>
          <a:prstGeom prst="rect">
            <a:avLst/>
          </a:prstGeom>
          <a:noFill/>
        </p:spPr>
        <p:txBody>
          <a:bodyPr wrap="none" rtlCol="0">
            <a:spAutoFit/>
          </a:bodyPr>
          <a:lstStyle/>
          <a:p>
            <a:r>
              <a:rPr lang="en-US" sz="2800" dirty="0">
                <a:latin typeface="Helvetica Light" panose="020B0403020202020204" pitchFamily="34" charset="0"/>
              </a:rPr>
              <a:t>BBEdit – Recommended for this module</a:t>
            </a:r>
          </a:p>
        </p:txBody>
      </p:sp>
      <p:sp>
        <p:nvSpPr>
          <p:cNvPr id="4" name="TextBox 3"/>
          <p:cNvSpPr txBox="1"/>
          <p:nvPr/>
        </p:nvSpPr>
        <p:spPr>
          <a:xfrm>
            <a:off x="0" y="2657536"/>
            <a:ext cx="1550424" cy="1077218"/>
          </a:xfrm>
          <a:prstGeom prst="rect">
            <a:avLst/>
          </a:prstGeom>
          <a:noFill/>
        </p:spPr>
        <p:txBody>
          <a:bodyPr wrap="none" rtlCol="0">
            <a:spAutoFit/>
          </a:bodyPr>
          <a:lstStyle/>
          <a:p>
            <a:r>
              <a:rPr lang="en-US" sz="3200" dirty="0">
                <a:latin typeface="Helvetica Light" panose="020B0403020202020204" pitchFamily="34" charset="0"/>
              </a:rPr>
              <a:t>Python </a:t>
            </a:r>
          </a:p>
          <a:p>
            <a:r>
              <a:rPr lang="en-US" sz="3200" dirty="0">
                <a:latin typeface="Helvetica Light" panose="020B0403020202020204" pitchFamily="34" charset="0"/>
              </a:rPr>
              <a:t>script</a:t>
            </a:r>
          </a:p>
        </p:txBody>
      </p:sp>
      <p:pic>
        <p:nvPicPr>
          <p:cNvPr id="7" name="Picture 6" descr="Text&#10;&#10;Description automatically generated">
            <a:extLst>
              <a:ext uri="{FF2B5EF4-FFF2-40B4-BE49-F238E27FC236}">
                <a16:creationId xmlns:a16="http://schemas.microsoft.com/office/drawing/2014/main" id="{352744AA-67E9-1944-9C12-57E6E9A7256D}"/>
              </a:ext>
            </a:extLst>
          </p:cNvPr>
          <p:cNvPicPr>
            <a:picLocks noChangeAspect="1"/>
          </p:cNvPicPr>
          <p:nvPr/>
        </p:nvPicPr>
        <p:blipFill>
          <a:blip r:embed="rId2"/>
          <a:stretch>
            <a:fillRect/>
          </a:stretch>
        </p:blipFill>
        <p:spPr>
          <a:xfrm>
            <a:off x="1826521" y="1109296"/>
            <a:ext cx="6614135" cy="5250916"/>
          </a:xfrm>
          <a:prstGeom prst="rect">
            <a:avLst/>
          </a:prstGeom>
        </p:spPr>
      </p:pic>
    </p:spTree>
    <p:extLst>
      <p:ext uri="{BB962C8B-B14F-4D97-AF65-F5344CB8AC3E}">
        <p14:creationId xmlns:p14="http://schemas.microsoft.com/office/powerpoint/2010/main" val="39749455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20472" y="357678"/>
            <a:ext cx="5303055" cy="523220"/>
          </a:xfrm>
          <a:prstGeom prst="rect">
            <a:avLst/>
          </a:prstGeom>
          <a:noFill/>
        </p:spPr>
        <p:txBody>
          <a:bodyPr wrap="none" rtlCol="0">
            <a:spAutoFit/>
          </a:bodyPr>
          <a:lstStyle/>
          <a:p>
            <a:r>
              <a:rPr lang="en-US" sz="2800" dirty="0">
                <a:latin typeface="Helvetica Light" panose="020B0403020202020204" pitchFamily="34" charset="0"/>
              </a:rPr>
              <a:t>Introduction to the Unix terminal</a:t>
            </a:r>
          </a:p>
        </p:txBody>
      </p:sp>
      <p:sp>
        <p:nvSpPr>
          <p:cNvPr id="6" name="TextBox 5"/>
          <p:cNvSpPr txBox="1"/>
          <p:nvPr/>
        </p:nvSpPr>
        <p:spPr>
          <a:xfrm>
            <a:off x="592966" y="4994186"/>
            <a:ext cx="8006824" cy="1200328"/>
          </a:xfrm>
          <a:prstGeom prst="rect">
            <a:avLst/>
          </a:prstGeom>
          <a:noFill/>
        </p:spPr>
        <p:txBody>
          <a:bodyPr wrap="square" rtlCol="0">
            <a:spAutoFit/>
          </a:bodyPr>
          <a:lstStyle/>
          <a:p>
            <a:r>
              <a:rPr lang="en-US" sz="2400" dirty="0">
                <a:latin typeface="Helvetica Light" panose="020B0403020202020204" pitchFamily="34" charset="0"/>
              </a:rPr>
              <a:t>Put a link somewhere to make opening this quick, as you will use it for everything in this course (add it to dock on a mac)</a:t>
            </a:r>
          </a:p>
        </p:txBody>
      </p:sp>
      <p:pic>
        <p:nvPicPr>
          <p:cNvPr id="5" name="Picture 4" descr="Graphical user interface, application&#10;&#10;Description automatically generated">
            <a:extLst>
              <a:ext uri="{FF2B5EF4-FFF2-40B4-BE49-F238E27FC236}">
                <a16:creationId xmlns:a16="http://schemas.microsoft.com/office/drawing/2014/main" id="{4933F1A5-0E54-8B43-808C-600E9F4D9171}"/>
              </a:ext>
            </a:extLst>
          </p:cNvPr>
          <p:cNvPicPr>
            <a:picLocks noChangeAspect="1"/>
          </p:cNvPicPr>
          <p:nvPr/>
        </p:nvPicPr>
        <p:blipFill>
          <a:blip r:embed="rId2"/>
          <a:stretch>
            <a:fillRect/>
          </a:stretch>
        </p:blipFill>
        <p:spPr>
          <a:xfrm>
            <a:off x="2208778" y="2041614"/>
            <a:ext cx="4775200" cy="2501900"/>
          </a:xfrm>
          <a:prstGeom prst="rect">
            <a:avLst/>
          </a:prstGeom>
        </p:spPr>
      </p:pic>
      <p:sp>
        <p:nvSpPr>
          <p:cNvPr id="7" name="Rectangle 6">
            <a:extLst>
              <a:ext uri="{FF2B5EF4-FFF2-40B4-BE49-F238E27FC236}">
                <a16:creationId xmlns:a16="http://schemas.microsoft.com/office/drawing/2014/main" id="{E0E122F1-8CB5-D546-8A53-533D92712E5B}"/>
              </a:ext>
            </a:extLst>
          </p:cNvPr>
          <p:cNvSpPr/>
          <p:nvPr/>
        </p:nvSpPr>
        <p:spPr>
          <a:xfrm>
            <a:off x="3822700" y="3686264"/>
            <a:ext cx="749300" cy="857250"/>
          </a:xfrm>
          <a:prstGeom prst="rect">
            <a:avLst/>
          </a:prstGeom>
          <a:noFill/>
          <a:ln w="254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00CF0C3-2FD1-1D48-B389-741E8C33A8A9}"/>
              </a:ext>
            </a:extLst>
          </p:cNvPr>
          <p:cNvSpPr txBox="1"/>
          <p:nvPr/>
        </p:nvSpPr>
        <p:spPr>
          <a:xfrm>
            <a:off x="2980566" y="1441613"/>
            <a:ext cx="8006824" cy="400110"/>
          </a:xfrm>
          <a:prstGeom prst="rect">
            <a:avLst/>
          </a:prstGeom>
          <a:noFill/>
        </p:spPr>
        <p:txBody>
          <a:bodyPr wrap="square" rtlCol="0">
            <a:spAutoFit/>
          </a:bodyPr>
          <a:lstStyle/>
          <a:p>
            <a:r>
              <a:rPr lang="en-US" sz="2000" dirty="0">
                <a:latin typeface="Helvetica Light" panose="020B0403020202020204" pitchFamily="34" charset="0"/>
              </a:rPr>
              <a:t>Applications -&gt; Utilities</a:t>
            </a:r>
          </a:p>
        </p:txBody>
      </p:sp>
    </p:spTree>
    <p:extLst>
      <p:ext uri="{BB962C8B-B14F-4D97-AF65-F5344CB8AC3E}">
        <p14:creationId xmlns:p14="http://schemas.microsoft.com/office/powerpoint/2010/main" val="15617203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9647" y="4148001"/>
            <a:ext cx="8315097" cy="2031325"/>
          </a:xfrm>
          <a:prstGeom prst="rect">
            <a:avLst/>
          </a:prstGeom>
          <a:noFill/>
        </p:spPr>
        <p:txBody>
          <a:bodyPr wrap="none" rtlCol="0">
            <a:spAutoFit/>
          </a:bodyPr>
          <a:lstStyle/>
          <a:p>
            <a:r>
              <a:rPr lang="en-US" dirty="0">
                <a:latin typeface="Helvetica Light" panose="020B0403020202020204" pitchFamily="34" charset="0"/>
              </a:rPr>
              <a:t>-   make the text larger/smaller (hold down ‘command’ and either ‘+’ or ‘–’)</a:t>
            </a:r>
          </a:p>
          <a:p>
            <a:endParaRPr lang="en-US" dirty="0">
              <a:latin typeface="Helvetica Light" panose="020B0403020202020204" pitchFamily="34" charset="0"/>
            </a:endParaRPr>
          </a:p>
          <a:p>
            <a:r>
              <a:rPr lang="en-US" dirty="0">
                <a:latin typeface="Helvetica Light" panose="020B0403020202020204" pitchFamily="34" charset="0"/>
              </a:rPr>
              <a:t>-   have multiple terminal windows on screen (see the ‘Terminal’ menu)</a:t>
            </a:r>
          </a:p>
          <a:p>
            <a:endParaRPr lang="en-US" dirty="0">
              <a:latin typeface="Helvetica Light" panose="020B0403020202020204" pitchFamily="34" charset="0"/>
            </a:endParaRPr>
          </a:p>
          <a:p>
            <a:r>
              <a:rPr lang="en-US" dirty="0">
                <a:latin typeface="Helvetica Light" panose="020B0403020202020204" pitchFamily="34" charset="0"/>
              </a:rPr>
              <a:t>-   have multiple tabs open within each window (again see the ‘Terminal’ menu)</a:t>
            </a:r>
          </a:p>
          <a:p>
            <a:pPr marL="285750" indent="-285750">
              <a:buFontTx/>
              <a:buChar char="-"/>
            </a:pPr>
            <a:endParaRPr lang="en-US" dirty="0">
              <a:latin typeface="Helvetica Light" panose="020B0403020202020204" pitchFamily="34" charset="0"/>
            </a:endParaRPr>
          </a:p>
          <a:p>
            <a:r>
              <a:rPr lang="en-US" dirty="0">
                <a:latin typeface="Helvetica Light" panose="020B0403020202020204" pitchFamily="34" charset="0"/>
              </a:rPr>
              <a:t>-   Command ‘N’ to open additional windows</a:t>
            </a:r>
          </a:p>
        </p:txBody>
      </p:sp>
      <p:pic>
        <p:nvPicPr>
          <p:cNvPr id="5" name="Picture 4" descr="Text&#10;&#10;Description automatically generated">
            <a:extLst>
              <a:ext uri="{FF2B5EF4-FFF2-40B4-BE49-F238E27FC236}">
                <a16:creationId xmlns:a16="http://schemas.microsoft.com/office/drawing/2014/main" id="{D49CF2A1-937A-3741-B961-5D9F8D919C1A}"/>
              </a:ext>
            </a:extLst>
          </p:cNvPr>
          <p:cNvPicPr>
            <a:picLocks noChangeAspect="1"/>
          </p:cNvPicPr>
          <p:nvPr/>
        </p:nvPicPr>
        <p:blipFill>
          <a:blip r:embed="rId2"/>
          <a:stretch>
            <a:fillRect/>
          </a:stretch>
        </p:blipFill>
        <p:spPr>
          <a:xfrm>
            <a:off x="1494790" y="137160"/>
            <a:ext cx="5829700" cy="3774440"/>
          </a:xfrm>
          <a:prstGeom prst="rect">
            <a:avLst/>
          </a:prstGeom>
        </p:spPr>
      </p:pic>
    </p:spTree>
    <p:extLst>
      <p:ext uri="{BB962C8B-B14F-4D97-AF65-F5344CB8AC3E}">
        <p14:creationId xmlns:p14="http://schemas.microsoft.com/office/powerpoint/2010/main" val="41689457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33557" y="350520"/>
            <a:ext cx="3587091" cy="523220"/>
          </a:xfrm>
          <a:prstGeom prst="rect">
            <a:avLst/>
          </a:prstGeom>
          <a:noFill/>
        </p:spPr>
        <p:txBody>
          <a:bodyPr wrap="square" rtlCol="0">
            <a:spAutoFit/>
          </a:bodyPr>
          <a:lstStyle/>
          <a:p>
            <a:r>
              <a:rPr lang="en-US" sz="2800" dirty="0">
                <a:latin typeface="Helvetica Light" panose="020B0403020202020204" pitchFamily="34" charset="0"/>
              </a:rPr>
              <a:t>Customize Terminal</a:t>
            </a:r>
          </a:p>
        </p:txBody>
      </p:sp>
      <p:sp>
        <p:nvSpPr>
          <p:cNvPr id="4" name="TextBox 3"/>
          <p:cNvSpPr txBox="1"/>
          <p:nvPr/>
        </p:nvSpPr>
        <p:spPr>
          <a:xfrm>
            <a:off x="6207132" y="1679126"/>
            <a:ext cx="3104508" cy="1200329"/>
          </a:xfrm>
          <a:prstGeom prst="rect">
            <a:avLst/>
          </a:prstGeom>
          <a:noFill/>
        </p:spPr>
        <p:txBody>
          <a:bodyPr wrap="square" rtlCol="0">
            <a:spAutoFit/>
          </a:bodyPr>
          <a:lstStyle/>
          <a:p>
            <a:r>
              <a:rPr lang="en-US" sz="2400" dirty="0">
                <a:latin typeface="Helvetica Light" panose="020B0403020202020204" pitchFamily="34" charset="0"/>
              </a:rPr>
              <a:t>Background color,</a:t>
            </a:r>
          </a:p>
          <a:p>
            <a:r>
              <a:rPr lang="en-US" sz="2400" dirty="0">
                <a:latin typeface="Helvetica Light" panose="020B0403020202020204" pitchFamily="34" charset="0"/>
              </a:rPr>
              <a:t>text size, font, color, etc.</a:t>
            </a:r>
          </a:p>
        </p:txBody>
      </p:sp>
      <p:pic>
        <p:nvPicPr>
          <p:cNvPr id="6" name="Picture 5" descr="Graphical user interface, application&#10;&#10;Description automatically generated">
            <a:extLst>
              <a:ext uri="{FF2B5EF4-FFF2-40B4-BE49-F238E27FC236}">
                <a16:creationId xmlns:a16="http://schemas.microsoft.com/office/drawing/2014/main" id="{86A112F8-3521-1F4E-A85B-1A28FB0AFBCC}"/>
              </a:ext>
            </a:extLst>
          </p:cNvPr>
          <p:cNvPicPr>
            <a:picLocks noChangeAspect="1"/>
          </p:cNvPicPr>
          <p:nvPr/>
        </p:nvPicPr>
        <p:blipFill>
          <a:blip r:embed="rId2"/>
          <a:stretch>
            <a:fillRect/>
          </a:stretch>
        </p:blipFill>
        <p:spPr>
          <a:xfrm>
            <a:off x="336594" y="1164590"/>
            <a:ext cx="5657178" cy="5342890"/>
          </a:xfrm>
          <a:prstGeom prst="rect">
            <a:avLst/>
          </a:prstGeom>
        </p:spPr>
      </p:pic>
    </p:spTree>
    <p:extLst>
      <p:ext uri="{BB962C8B-B14F-4D97-AF65-F5344CB8AC3E}">
        <p14:creationId xmlns:p14="http://schemas.microsoft.com/office/powerpoint/2010/main" val="4195148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ne of my favorite trends: Cost Per Genome">
            <a:extLst>
              <a:ext uri="{FF2B5EF4-FFF2-40B4-BE49-F238E27FC236}">
                <a16:creationId xmlns:a16="http://schemas.microsoft.com/office/drawing/2014/main" id="{C5BC5BE8-CFA8-F344-B184-2B2F75E2A3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172" y="1064533"/>
            <a:ext cx="7995656" cy="450033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461924" y="1868055"/>
            <a:ext cx="1859805" cy="584775"/>
          </a:xfrm>
          <a:prstGeom prst="rect">
            <a:avLst/>
          </a:prstGeom>
          <a:noFill/>
        </p:spPr>
        <p:txBody>
          <a:bodyPr wrap="none" rtlCol="0">
            <a:spAutoFit/>
          </a:bodyPr>
          <a:lstStyle/>
          <a:p>
            <a:r>
              <a:rPr lang="en-US" sz="1600" dirty="0">
                <a:solidFill>
                  <a:schemeClr val="bg1"/>
                </a:solidFill>
                <a:latin typeface="Helvetica Light" panose="020B0403020202020204" pitchFamily="34" charset="0"/>
              </a:rPr>
              <a:t>Next generation</a:t>
            </a:r>
          </a:p>
          <a:p>
            <a:r>
              <a:rPr lang="en-US" sz="1600" dirty="0">
                <a:solidFill>
                  <a:schemeClr val="bg1"/>
                </a:solidFill>
                <a:latin typeface="Helvetica Light" panose="020B0403020202020204" pitchFamily="34" charset="0"/>
              </a:rPr>
              <a:t>sequencers debut</a:t>
            </a:r>
          </a:p>
        </p:txBody>
      </p:sp>
      <p:sp>
        <p:nvSpPr>
          <p:cNvPr id="6" name="TextBox 5"/>
          <p:cNvSpPr txBox="1"/>
          <p:nvPr/>
        </p:nvSpPr>
        <p:spPr>
          <a:xfrm>
            <a:off x="1504502" y="128336"/>
            <a:ext cx="6135013" cy="646331"/>
          </a:xfrm>
          <a:prstGeom prst="rect">
            <a:avLst/>
          </a:prstGeom>
          <a:noFill/>
        </p:spPr>
        <p:txBody>
          <a:bodyPr wrap="none" rtlCol="0">
            <a:spAutoFit/>
          </a:bodyPr>
          <a:lstStyle/>
          <a:p>
            <a:pPr algn="ctr"/>
            <a:r>
              <a:rPr lang="en-US" sz="3600" b="1" dirty="0">
                <a:latin typeface="HELVETICA LIGHT" panose="020B0403020202020204" pitchFamily="34" charset="0"/>
              </a:rPr>
              <a:t>Big Data Science: Genomics</a:t>
            </a:r>
          </a:p>
        </p:txBody>
      </p:sp>
      <p:sp>
        <p:nvSpPr>
          <p:cNvPr id="9" name="TextBox 8"/>
          <p:cNvSpPr txBox="1"/>
          <p:nvPr/>
        </p:nvSpPr>
        <p:spPr>
          <a:xfrm>
            <a:off x="326947" y="5817932"/>
            <a:ext cx="8701754" cy="830997"/>
          </a:xfrm>
          <a:prstGeom prst="rect">
            <a:avLst/>
          </a:prstGeom>
          <a:noFill/>
        </p:spPr>
        <p:txBody>
          <a:bodyPr wrap="square" rtlCol="0">
            <a:spAutoFit/>
          </a:bodyPr>
          <a:lstStyle/>
          <a:p>
            <a:r>
              <a:rPr lang="en-US" sz="2400" dirty="0">
                <a:latin typeface="Helvetica Light" panose="020B0403020202020204" pitchFamily="34" charset="0"/>
              </a:rPr>
              <a:t>Cost of DNA sequencing is now 1,000,000 times cheaper </a:t>
            </a:r>
            <a:r>
              <a:rPr lang="en-US" sz="2400">
                <a:latin typeface="Helvetica Light" panose="020B0403020202020204" pitchFamily="34" charset="0"/>
              </a:rPr>
              <a:t>and faster </a:t>
            </a:r>
            <a:r>
              <a:rPr lang="en-US" sz="2400" dirty="0">
                <a:latin typeface="Helvetica Light" panose="020B0403020202020204" pitchFamily="34" charset="0"/>
              </a:rPr>
              <a:t>than 10 years ago</a:t>
            </a:r>
          </a:p>
        </p:txBody>
      </p:sp>
      <p:cxnSp>
        <p:nvCxnSpPr>
          <p:cNvPr id="4" name="Straight Arrow Connector 3">
            <a:extLst>
              <a:ext uri="{FF2B5EF4-FFF2-40B4-BE49-F238E27FC236}">
                <a16:creationId xmlns:a16="http://schemas.microsoft.com/office/drawing/2014/main" id="{CE9F5AF8-D18D-2B44-8938-9930C3AE5C8E}"/>
              </a:ext>
            </a:extLst>
          </p:cNvPr>
          <p:cNvCxnSpPr/>
          <p:nvPr/>
        </p:nvCxnSpPr>
        <p:spPr>
          <a:xfrm flipH="1">
            <a:off x="3784600" y="2160443"/>
            <a:ext cx="787400" cy="189057"/>
          </a:xfrm>
          <a:prstGeom prst="straightConnector1">
            <a:avLst/>
          </a:prstGeom>
          <a:ln w="31750">
            <a:solidFill>
              <a:schemeClr val="bg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0128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6642" y="522991"/>
            <a:ext cx="7388561" cy="2062103"/>
          </a:xfrm>
          <a:prstGeom prst="rect">
            <a:avLst/>
          </a:prstGeom>
          <a:noFill/>
        </p:spPr>
        <p:txBody>
          <a:bodyPr wrap="none" rtlCol="0">
            <a:spAutoFit/>
          </a:bodyPr>
          <a:lstStyle/>
          <a:p>
            <a:r>
              <a:rPr lang="en-US" sz="3000" b="1" dirty="0">
                <a:latin typeface="HELVETICA LIGHT" panose="020B0403020202020204" pitchFamily="34" charset="0"/>
              </a:rPr>
              <a:t>Human Genome Project (1990- 2003)</a:t>
            </a:r>
          </a:p>
          <a:p>
            <a:r>
              <a:rPr lang="en-US" sz="2600" dirty="0">
                <a:latin typeface="Helvetica Light" panose="020B0403020202020204" pitchFamily="34" charset="0"/>
              </a:rPr>
              <a:t>	</a:t>
            </a:r>
          </a:p>
          <a:p>
            <a:r>
              <a:rPr lang="en-US" sz="2400" dirty="0">
                <a:latin typeface="Helvetica Light" panose="020B0403020202020204" pitchFamily="34" charset="0"/>
              </a:rPr>
              <a:t>	First draft human genome released in 2003.</a:t>
            </a:r>
          </a:p>
          <a:p>
            <a:r>
              <a:rPr lang="en-US" sz="2400" dirty="0">
                <a:latin typeface="Helvetica Light" panose="020B0403020202020204" pitchFamily="34" charset="0"/>
              </a:rPr>
              <a:t>	</a:t>
            </a:r>
          </a:p>
          <a:p>
            <a:r>
              <a:rPr lang="en-US" sz="2400" dirty="0">
                <a:latin typeface="Helvetica Light" panose="020B0403020202020204" pitchFamily="34" charset="0"/>
              </a:rPr>
              <a:t>	- 3,000,000,000 dollars, 13 years, 100s of people</a:t>
            </a:r>
          </a:p>
        </p:txBody>
      </p:sp>
      <p:sp>
        <p:nvSpPr>
          <p:cNvPr id="6" name="TextBox 5"/>
          <p:cNvSpPr txBox="1"/>
          <p:nvPr/>
        </p:nvSpPr>
        <p:spPr>
          <a:xfrm>
            <a:off x="656642" y="3531722"/>
            <a:ext cx="7752847" cy="2492990"/>
          </a:xfrm>
          <a:prstGeom prst="rect">
            <a:avLst/>
          </a:prstGeom>
          <a:noFill/>
        </p:spPr>
        <p:txBody>
          <a:bodyPr wrap="square" rtlCol="0">
            <a:spAutoFit/>
          </a:bodyPr>
          <a:lstStyle/>
          <a:p>
            <a:r>
              <a:rPr lang="en-US" sz="3000" b="1" dirty="0">
                <a:latin typeface="HELVETICA LIGHT" panose="020B0403020202020204" pitchFamily="34" charset="0"/>
              </a:rPr>
              <a:t>De novo whole genome sequencing today</a:t>
            </a:r>
          </a:p>
          <a:p>
            <a:r>
              <a:rPr lang="en-US" sz="3000" dirty="0">
                <a:latin typeface="Helvetica Light" panose="020B0403020202020204" pitchFamily="34" charset="0"/>
              </a:rPr>
              <a:t>	</a:t>
            </a:r>
          </a:p>
          <a:p>
            <a:r>
              <a:rPr lang="en-US" dirty="0">
                <a:latin typeface="Helvetica Light" panose="020B0403020202020204" pitchFamily="34" charset="0"/>
              </a:rPr>
              <a:t>	</a:t>
            </a:r>
            <a:r>
              <a:rPr lang="en-US" sz="2400" dirty="0">
                <a:latin typeface="Helvetica Light" panose="020B0403020202020204" pitchFamily="34" charset="0"/>
              </a:rPr>
              <a:t>- About $25,000 for a genome of a non-model organism</a:t>
            </a:r>
          </a:p>
          <a:p>
            <a:endParaRPr lang="en-US" sz="2400" dirty="0">
              <a:latin typeface="Helvetica Light" panose="020B0403020202020204" pitchFamily="34" charset="0"/>
            </a:endParaRPr>
          </a:p>
          <a:p>
            <a:r>
              <a:rPr lang="en-US" sz="2400" dirty="0">
                <a:latin typeface="Helvetica Light" panose="020B0403020202020204" pitchFamily="34" charset="0"/>
              </a:rPr>
              <a:t>	- Nature 2020: One paper with 350 bird genomes</a:t>
            </a:r>
          </a:p>
        </p:txBody>
      </p:sp>
    </p:spTree>
    <p:extLst>
      <p:ext uri="{BB962C8B-B14F-4D97-AF65-F5344CB8AC3E}">
        <p14:creationId xmlns:p14="http://schemas.microsoft.com/office/powerpoint/2010/main" val="1847769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52631" y="621538"/>
            <a:ext cx="6021200" cy="523220"/>
          </a:xfrm>
          <a:prstGeom prst="rect">
            <a:avLst/>
          </a:prstGeom>
          <a:noFill/>
        </p:spPr>
        <p:txBody>
          <a:bodyPr wrap="none" rtlCol="0">
            <a:spAutoFit/>
          </a:bodyPr>
          <a:lstStyle/>
          <a:p>
            <a:r>
              <a:rPr lang="en-US" sz="2800" dirty="0">
                <a:latin typeface="Helvetica Light" panose="020B0403020202020204" pitchFamily="34" charset="0"/>
              </a:rPr>
              <a:t>Big data is relevant for all of science</a:t>
            </a:r>
          </a:p>
        </p:txBody>
      </p:sp>
      <p:sp>
        <p:nvSpPr>
          <p:cNvPr id="4" name="TextBox 3">
            <a:extLst>
              <a:ext uri="{FF2B5EF4-FFF2-40B4-BE49-F238E27FC236}">
                <a16:creationId xmlns:a16="http://schemas.microsoft.com/office/drawing/2014/main" id="{D9A87952-7666-CE44-B8FD-A2995626A847}"/>
              </a:ext>
            </a:extLst>
          </p:cNvPr>
          <p:cNvSpPr txBox="1"/>
          <p:nvPr/>
        </p:nvSpPr>
        <p:spPr>
          <a:xfrm>
            <a:off x="300498" y="2228671"/>
            <a:ext cx="8725466" cy="2400657"/>
          </a:xfrm>
          <a:prstGeom prst="rect">
            <a:avLst/>
          </a:prstGeom>
          <a:noFill/>
        </p:spPr>
        <p:txBody>
          <a:bodyPr wrap="none" rtlCol="0">
            <a:spAutoFit/>
          </a:bodyPr>
          <a:lstStyle/>
          <a:p>
            <a:pPr algn="ctr"/>
            <a:r>
              <a:rPr lang="en-US" sz="3000" b="1" dirty="0">
                <a:latin typeface="HELVETICA LIGHT" panose="020B0403020202020204" pitchFamily="34" charset="0"/>
              </a:rPr>
              <a:t>Scientists are spending less time generating data</a:t>
            </a:r>
          </a:p>
          <a:p>
            <a:pPr algn="ctr"/>
            <a:endParaRPr lang="en-US" sz="3000" b="1" dirty="0">
              <a:latin typeface="HELVETICA LIGHT" panose="020B0403020202020204" pitchFamily="34" charset="0"/>
            </a:endParaRPr>
          </a:p>
          <a:p>
            <a:pPr algn="ctr"/>
            <a:r>
              <a:rPr lang="en-US" sz="3000" b="1" dirty="0">
                <a:latin typeface="Helvetica Light" panose="020B0403020202020204" pitchFamily="34" charset="0"/>
              </a:rPr>
              <a:t>and</a:t>
            </a:r>
            <a:endParaRPr lang="en-US" sz="3000" b="1" dirty="0">
              <a:latin typeface="HELVETICA LIGHT" panose="020B0403020202020204" pitchFamily="34" charset="0"/>
            </a:endParaRPr>
          </a:p>
          <a:p>
            <a:pPr algn="ctr"/>
            <a:endParaRPr lang="en-US" sz="3000" b="1" dirty="0">
              <a:latin typeface="HELVETICA LIGHT" panose="020B0403020202020204" pitchFamily="34" charset="0"/>
            </a:endParaRPr>
          </a:p>
          <a:p>
            <a:pPr algn="ctr"/>
            <a:r>
              <a:rPr lang="en-US" sz="3000" b="1" dirty="0">
                <a:latin typeface="Helvetica Light" panose="020B0403020202020204" pitchFamily="34" charset="0"/>
              </a:rPr>
              <a:t>more </a:t>
            </a:r>
            <a:r>
              <a:rPr lang="en-US" sz="3000" b="1" dirty="0">
                <a:latin typeface="HELVETICA LIGHT" panose="020B0403020202020204" pitchFamily="34" charset="0"/>
              </a:rPr>
              <a:t>time </a:t>
            </a:r>
            <a:r>
              <a:rPr lang="en-US" sz="3000" b="1" dirty="0">
                <a:latin typeface="Helvetica Light" panose="020B0403020202020204" pitchFamily="34" charset="0"/>
              </a:rPr>
              <a:t>handling and analyzing data</a:t>
            </a:r>
            <a:endParaRPr lang="en-US" sz="3000" b="1" dirty="0">
              <a:latin typeface="HELVETICA LIGHT" panose="020B0403020202020204" pitchFamily="34" charset="0"/>
            </a:endParaRPr>
          </a:p>
        </p:txBody>
      </p:sp>
    </p:spTree>
    <p:extLst>
      <p:ext uri="{BB962C8B-B14F-4D97-AF65-F5344CB8AC3E}">
        <p14:creationId xmlns:p14="http://schemas.microsoft.com/office/powerpoint/2010/main" val="2690676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58712" y="272809"/>
            <a:ext cx="6396904" cy="523220"/>
          </a:xfrm>
          <a:prstGeom prst="rect">
            <a:avLst/>
          </a:prstGeom>
          <a:noFill/>
        </p:spPr>
        <p:txBody>
          <a:bodyPr wrap="none" rtlCol="0">
            <a:spAutoFit/>
          </a:bodyPr>
          <a:lstStyle/>
          <a:p>
            <a:r>
              <a:rPr lang="en-US" sz="2800" dirty="0"/>
              <a:t>Example of change for population genetics</a:t>
            </a:r>
          </a:p>
        </p:txBody>
      </p:sp>
      <p:sp>
        <p:nvSpPr>
          <p:cNvPr id="6" name="TextBox 5"/>
          <p:cNvSpPr txBox="1"/>
          <p:nvPr/>
        </p:nvSpPr>
        <p:spPr>
          <a:xfrm>
            <a:off x="614952" y="2263751"/>
            <a:ext cx="4061979" cy="3785652"/>
          </a:xfrm>
          <a:prstGeom prst="rect">
            <a:avLst/>
          </a:prstGeom>
          <a:noFill/>
        </p:spPr>
        <p:txBody>
          <a:bodyPr wrap="square" rtlCol="0">
            <a:spAutoFit/>
          </a:bodyPr>
          <a:lstStyle/>
          <a:p>
            <a:r>
              <a:rPr lang="en-US" sz="2000" dirty="0"/>
              <a:t>400 individuals, 15 microsatellite loci</a:t>
            </a:r>
          </a:p>
          <a:p>
            <a:endParaRPr lang="en-US" sz="2000" dirty="0"/>
          </a:p>
          <a:p>
            <a:pPr marL="285750" indent="-285750">
              <a:buFontTx/>
              <a:buChar char="-"/>
            </a:pPr>
            <a:r>
              <a:rPr lang="en-US" sz="2000" dirty="0"/>
              <a:t>6000 PCR reactions </a:t>
            </a:r>
            <a:r>
              <a:rPr lang="en-US" sz="2000" b="1" i="1" dirty="0"/>
              <a:t>after</a:t>
            </a:r>
            <a:r>
              <a:rPr lang="en-US" sz="2000" i="1" dirty="0"/>
              <a:t> </a:t>
            </a:r>
            <a:r>
              <a:rPr lang="en-US" sz="2000" dirty="0"/>
              <a:t>troubleshooting, and </a:t>
            </a:r>
            <a:r>
              <a:rPr lang="en-US" sz="2000" b="1" i="1" dirty="0"/>
              <a:t>before</a:t>
            </a:r>
            <a:r>
              <a:rPr lang="en-US" sz="2000" dirty="0"/>
              <a:t> reruns</a:t>
            </a:r>
          </a:p>
          <a:p>
            <a:pPr marL="285750" indent="-285750">
              <a:buFontTx/>
              <a:buChar char="-"/>
            </a:pPr>
            <a:endParaRPr lang="en-US" sz="2000" dirty="0"/>
          </a:p>
          <a:p>
            <a:pPr marL="285750" indent="-285750">
              <a:buFontTx/>
              <a:buChar char="-"/>
            </a:pPr>
            <a:r>
              <a:rPr lang="en-US" sz="2000" dirty="0"/>
              <a:t>PCR products run separately for each individual </a:t>
            </a:r>
            <a:r>
              <a:rPr lang="en-US" sz="2000" i="1" dirty="0"/>
              <a:t>and </a:t>
            </a:r>
            <a:r>
              <a:rPr lang="en-US" sz="2000" dirty="0"/>
              <a:t>each locus</a:t>
            </a:r>
          </a:p>
          <a:p>
            <a:endParaRPr lang="en-US" sz="2000" dirty="0"/>
          </a:p>
          <a:p>
            <a:r>
              <a:rPr lang="en-US" sz="2000" dirty="0"/>
              <a:t>-    6-12 months of lab work</a:t>
            </a:r>
          </a:p>
          <a:p>
            <a:endParaRPr lang="en-US" sz="2000" dirty="0"/>
          </a:p>
          <a:p>
            <a:r>
              <a:rPr lang="en-US" sz="2000" dirty="0"/>
              <a:t>-    15 loci, $16,000.00</a:t>
            </a:r>
          </a:p>
        </p:txBody>
      </p:sp>
      <p:sp>
        <p:nvSpPr>
          <p:cNvPr id="7" name="TextBox 6"/>
          <p:cNvSpPr txBox="1"/>
          <p:nvPr/>
        </p:nvSpPr>
        <p:spPr>
          <a:xfrm>
            <a:off x="5075833" y="2284595"/>
            <a:ext cx="3809904" cy="2862322"/>
          </a:xfrm>
          <a:prstGeom prst="rect">
            <a:avLst/>
          </a:prstGeom>
          <a:noFill/>
        </p:spPr>
        <p:txBody>
          <a:bodyPr wrap="square" rtlCol="0">
            <a:spAutoFit/>
          </a:bodyPr>
          <a:lstStyle/>
          <a:p>
            <a:r>
              <a:rPr lang="en-US" sz="2000" dirty="0"/>
              <a:t>400 individuals, pooled </a:t>
            </a:r>
            <a:r>
              <a:rPr lang="en-US" sz="2000" dirty="0" err="1"/>
              <a:t>Illumina</a:t>
            </a:r>
            <a:r>
              <a:rPr lang="en-US" sz="2000" dirty="0"/>
              <a:t> sequencing</a:t>
            </a:r>
          </a:p>
          <a:p>
            <a:endParaRPr lang="en-US" sz="2000" dirty="0"/>
          </a:p>
          <a:p>
            <a:r>
              <a:rPr lang="en-US" sz="2000" dirty="0"/>
              <a:t>-   400 PCR reactions</a:t>
            </a:r>
          </a:p>
          <a:p>
            <a:pPr marL="285750" indent="-285750">
              <a:buFontTx/>
              <a:buChar char="-"/>
            </a:pPr>
            <a:endParaRPr lang="en-US" sz="2000" dirty="0"/>
          </a:p>
          <a:p>
            <a:r>
              <a:rPr lang="en-US" sz="2000" dirty="0"/>
              <a:t>-   3 days of lab work</a:t>
            </a:r>
          </a:p>
          <a:p>
            <a:endParaRPr lang="en-US" sz="2000" dirty="0"/>
          </a:p>
          <a:p>
            <a:r>
              <a:rPr lang="en-US" sz="2000" dirty="0"/>
              <a:t>-   900,000,000 DNA sequences, maybe 80,000 SNPs,  $6,000.00</a:t>
            </a:r>
          </a:p>
        </p:txBody>
      </p:sp>
      <p:sp>
        <p:nvSpPr>
          <p:cNvPr id="8" name="TextBox 7"/>
          <p:cNvSpPr txBox="1"/>
          <p:nvPr/>
        </p:nvSpPr>
        <p:spPr>
          <a:xfrm>
            <a:off x="752991" y="1471578"/>
            <a:ext cx="3037883" cy="523220"/>
          </a:xfrm>
          <a:prstGeom prst="rect">
            <a:avLst/>
          </a:prstGeom>
          <a:noFill/>
        </p:spPr>
        <p:txBody>
          <a:bodyPr wrap="none" rtlCol="0">
            <a:spAutoFit/>
          </a:bodyPr>
          <a:lstStyle/>
          <a:p>
            <a:r>
              <a:rPr lang="en-US" sz="2800" dirty="0"/>
              <a:t>Then (15 years ago)</a:t>
            </a:r>
          </a:p>
        </p:txBody>
      </p:sp>
      <p:sp>
        <p:nvSpPr>
          <p:cNvPr id="9" name="TextBox 8"/>
          <p:cNvSpPr txBox="1"/>
          <p:nvPr/>
        </p:nvSpPr>
        <p:spPr>
          <a:xfrm>
            <a:off x="5123016" y="1496482"/>
            <a:ext cx="861326" cy="523220"/>
          </a:xfrm>
          <a:prstGeom prst="rect">
            <a:avLst/>
          </a:prstGeom>
          <a:noFill/>
        </p:spPr>
        <p:txBody>
          <a:bodyPr wrap="none" rtlCol="0">
            <a:spAutoFit/>
          </a:bodyPr>
          <a:lstStyle/>
          <a:p>
            <a:r>
              <a:rPr lang="en-US" sz="2800" dirty="0"/>
              <a:t>Now</a:t>
            </a:r>
          </a:p>
        </p:txBody>
      </p:sp>
    </p:spTree>
    <p:extLst>
      <p:ext uri="{BB962C8B-B14F-4D97-AF65-F5344CB8AC3E}">
        <p14:creationId xmlns:p14="http://schemas.microsoft.com/office/powerpoint/2010/main" val="357984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0817" y="586584"/>
            <a:ext cx="8725466" cy="523220"/>
          </a:xfrm>
          <a:prstGeom prst="rect">
            <a:avLst/>
          </a:prstGeom>
          <a:noFill/>
        </p:spPr>
        <p:txBody>
          <a:bodyPr wrap="none" rtlCol="0">
            <a:spAutoFit/>
          </a:bodyPr>
          <a:lstStyle/>
          <a:p>
            <a:r>
              <a:rPr lang="en-US" sz="2800" dirty="0"/>
              <a:t>Next Generation DNA sequencing in Evolution and Ecology</a:t>
            </a:r>
          </a:p>
        </p:txBody>
      </p:sp>
      <p:sp>
        <p:nvSpPr>
          <p:cNvPr id="6" name="TextBox 5"/>
          <p:cNvSpPr txBox="1"/>
          <p:nvPr/>
        </p:nvSpPr>
        <p:spPr>
          <a:xfrm>
            <a:off x="1060343" y="1823444"/>
            <a:ext cx="3993401" cy="4154983"/>
          </a:xfrm>
          <a:prstGeom prst="rect">
            <a:avLst/>
          </a:prstGeom>
          <a:noFill/>
        </p:spPr>
        <p:txBody>
          <a:bodyPr wrap="none" rtlCol="0">
            <a:spAutoFit/>
          </a:bodyPr>
          <a:lstStyle/>
          <a:p>
            <a:pPr marL="342900" indent="-342900">
              <a:buAutoNum type="arabicPeriod"/>
            </a:pPr>
            <a:r>
              <a:rPr lang="en-US" sz="2400" dirty="0"/>
              <a:t>Whole Genome Sequencing</a:t>
            </a:r>
          </a:p>
          <a:p>
            <a:pPr marL="342900" indent="-342900">
              <a:buAutoNum type="arabicPeriod"/>
            </a:pPr>
            <a:endParaRPr lang="en-US" sz="2400" dirty="0"/>
          </a:p>
          <a:p>
            <a:pPr marL="342900" indent="-342900">
              <a:buAutoNum type="arabicPeriod"/>
            </a:pPr>
            <a:r>
              <a:rPr lang="en-US" sz="2400" dirty="0"/>
              <a:t>Population genomics</a:t>
            </a:r>
          </a:p>
          <a:p>
            <a:pPr marL="342900" indent="-342900">
              <a:buAutoNum type="arabicPeriod"/>
            </a:pPr>
            <a:endParaRPr lang="en-US" sz="2400" dirty="0"/>
          </a:p>
          <a:p>
            <a:pPr marL="342900" indent="-342900">
              <a:buAutoNum type="arabicPeriod"/>
            </a:pPr>
            <a:r>
              <a:rPr lang="en-US" sz="2400" dirty="0" err="1"/>
              <a:t>Phylogenomics</a:t>
            </a:r>
            <a:endParaRPr lang="en-US" sz="2400" dirty="0"/>
          </a:p>
          <a:p>
            <a:pPr marL="342900" indent="-342900">
              <a:buAutoNum type="arabicPeriod"/>
            </a:pPr>
            <a:endParaRPr lang="en-US" sz="2400" dirty="0"/>
          </a:p>
          <a:p>
            <a:pPr marL="342900" indent="-342900">
              <a:buAutoNum type="arabicPeriod"/>
            </a:pPr>
            <a:r>
              <a:rPr lang="en-US" sz="2400" dirty="0"/>
              <a:t>Gene expression (</a:t>
            </a:r>
            <a:r>
              <a:rPr lang="en-US" sz="2400" dirty="0" err="1"/>
              <a:t>RNAseq</a:t>
            </a:r>
            <a:r>
              <a:rPr lang="en-US" sz="2400" dirty="0"/>
              <a:t>)</a:t>
            </a:r>
          </a:p>
          <a:p>
            <a:pPr marL="342900" indent="-342900">
              <a:buAutoNum type="arabicPeriod"/>
            </a:pPr>
            <a:endParaRPr lang="en-US" sz="2400" dirty="0"/>
          </a:p>
          <a:p>
            <a:pPr marL="342900" indent="-342900">
              <a:buAutoNum type="arabicPeriod"/>
            </a:pPr>
            <a:r>
              <a:rPr lang="en-US" sz="2400" dirty="0" err="1"/>
              <a:t>Metagenomics</a:t>
            </a:r>
            <a:endParaRPr lang="en-US" sz="2400" dirty="0"/>
          </a:p>
          <a:p>
            <a:pPr marL="342900" indent="-342900">
              <a:buAutoNum type="arabicPeriod"/>
            </a:pPr>
            <a:endParaRPr lang="en-US" sz="2400" dirty="0"/>
          </a:p>
          <a:p>
            <a:pPr marL="342900" indent="-342900">
              <a:buAutoNum type="arabicPeriod"/>
            </a:pPr>
            <a:r>
              <a:rPr lang="en-US" sz="2400" dirty="0" err="1"/>
              <a:t>Transcriptomics</a:t>
            </a:r>
            <a:endParaRPr lang="en-US" sz="2400" dirty="0"/>
          </a:p>
        </p:txBody>
      </p:sp>
    </p:spTree>
    <p:extLst>
      <p:ext uri="{BB962C8B-B14F-4D97-AF65-F5344CB8AC3E}">
        <p14:creationId xmlns:p14="http://schemas.microsoft.com/office/powerpoint/2010/main" val="2306389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17731" y="367538"/>
            <a:ext cx="5416868" cy="523220"/>
          </a:xfrm>
          <a:prstGeom prst="rect">
            <a:avLst/>
          </a:prstGeom>
          <a:noFill/>
        </p:spPr>
        <p:txBody>
          <a:bodyPr wrap="none" rtlCol="0">
            <a:spAutoFit/>
          </a:bodyPr>
          <a:lstStyle/>
          <a:p>
            <a:r>
              <a:rPr lang="en-US" sz="2800" dirty="0"/>
              <a:t>Big data is relevant for all of biology</a:t>
            </a:r>
          </a:p>
        </p:txBody>
      </p:sp>
      <p:pic>
        <p:nvPicPr>
          <p:cNvPr id="5" name="Picture 4" descr="Graphical user interface, text, application, email&#10;&#10;Description automatically generated">
            <a:extLst>
              <a:ext uri="{FF2B5EF4-FFF2-40B4-BE49-F238E27FC236}">
                <a16:creationId xmlns:a16="http://schemas.microsoft.com/office/drawing/2014/main" id="{E78D2CE4-BA1E-F94A-8D4D-78FA77267D61}"/>
              </a:ext>
            </a:extLst>
          </p:cNvPr>
          <p:cNvPicPr>
            <a:picLocks noChangeAspect="1"/>
          </p:cNvPicPr>
          <p:nvPr/>
        </p:nvPicPr>
        <p:blipFill>
          <a:blip r:embed="rId3"/>
          <a:stretch>
            <a:fillRect/>
          </a:stretch>
        </p:blipFill>
        <p:spPr>
          <a:xfrm>
            <a:off x="-45835" y="1141174"/>
            <a:ext cx="9144000" cy="5349288"/>
          </a:xfrm>
          <a:prstGeom prst="rect">
            <a:avLst/>
          </a:prstGeom>
        </p:spPr>
      </p:pic>
      <p:sp>
        <p:nvSpPr>
          <p:cNvPr id="4" name="TextBox 3">
            <a:extLst>
              <a:ext uri="{FF2B5EF4-FFF2-40B4-BE49-F238E27FC236}">
                <a16:creationId xmlns:a16="http://schemas.microsoft.com/office/drawing/2014/main" id="{3FCF6AB0-B1AA-DBB7-7EC5-914471BF59CD}"/>
              </a:ext>
            </a:extLst>
          </p:cNvPr>
          <p:cNvSpPr txBox="1"/>
          <p:nvPr/>
        </p:nvSpPr>
        <p:spPr>
          <a:xfrm>
            <a:off x="4440105" y="6371546"/>
            <a:ext cx="4658060" cy="369332"/>
          </a:xfrm>
          <a:prstGeom prst="rect">
            <a:avLst/>
          </a:prstGeom>
          <a:noFill/>
        </p:spPr>
        <p:txBody>
          <a:bodyPr wrap="square">
            <a:spAutoFit/>
          </a:bodyPr>
          <a:lstStyle/>
          <a:p>
            <a:r>
              <a:rPr lang="en-US" dirty="0">
                <a:latin typeface="Helvetica Light" panose="020B0403020202020204" pitchFamily="34" charset="0"/>
              </a:rPr>
              <a:t>Farley, et al. 2018. </a:t>
            </a:r>
            <a:r>
              <a:rPr lang="en-US" i="1" dirty="0" err="1">
                <a:latin typeface="HELVETICA LIGHT" panose="020B0403020202020204" pitchFamily="34" charset="0"/>
              </a:rPr>
              <a:t>BioScience</a:t>
            </a:r>
            <a:r>
              <a:rPr lang="en-US" dirty="0">
                <a:latin typeface="Helvetica Light" panose="020B0403020202020204" pitchFamily="34" charset="0"/>
              </a:rPr>
              <a:t>, </a:t>
            </a:r>
            <a:r>
              <a:rPr lang="en-US" i="1" dirty="0">
                <a:latin typeface="HELVETICA LIGHT" panose="020B0403020202020204" pitchFamily="34" charset="0"/>
              </a:rPr>
              <a:t>68:</a:t>
            </a:r>
            <a:r>
              <a:rPr lang="en-US" dirty="0">
                <a:latin typeface="Helvetica Light" panose="020B0403020202020204" pitchFamily="34" charset="0"/>
              </a:rPr>
              <a:t>563-576</a:t>
            </a:r>
          </a:p>
        </p:txBody>
      </p:sp>
    </p:spTree>
    <p:extLst>
      <p:ext uri="{BB962C8B-B14F-4D97-AF65-F5344CB8AC3E}">
        <p14:creationId xmlns:p14="http://schemas.microsoft.com/office/powerpoint/2010/main" val="4120579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8141" y="489769"/>
            <a:ext cx="2783134" cy="3539430"/>
          </a:xfrm>
          <a:prstGeom prst="rect">
            <a:avLst/>
          </a:prstGeom>
          <a:noFill/>
        </p:spPr>
        <p:txBody>
          <a:bodyPr wrap="none" rtlCol="0">
            <a:spAutoFit/>
          </a:bodyPr>
          <a:lstStyle/>
          <a:p>
            <a:r>
              <a:rPr lang="en-US" sz="2800" b="1" dirty="0">
                <a:latin typeface="HELVETICA LIGHT" panose="020B0403020202020204" pitchFamily="34" charset="0"/>
              </a:rPr>
              <a:t>Why learn Unix?</a:t>
            </a:r>
          </a:p>
          <a:p>
            <a:endParaRPr lang="en-US" sz="2800" dirty="0">
              <a:latin typeface="Helvetica Light" panose="020B0403020202020204" pitchFamily="34" charset="0"/>
            </a:endParaRPr>
          </a:p>
          <a:p>
            <a:endParaRPr lang="en-US" sz="2800" dirty="0">
              <a:latin typeface="Helvetica Light" panose="020B0403020202020204" pitchFamily="34" charset="0"/>
            </a:endParaRPr>
          </a:p>
          <a:p>
            <a:endParaRPr lang="en-US" sz="2800" dirty="0">
              <a:latin typeface="Helvetica Light" panose="020B0403020202020204" pitchFamily="34" charset="0"/>
            </a:endParaRPr>
          </a:p>
          <a:p>
            <a:endParaRPr lang="en-US" sz="2800" dirty="0">
              <a:latin typeface="Helvetica Light" panose="020B0403020202020204" pitchFamily="34" charset="0"/>
            </a:endParaRPr>
          </a:p>
          <a:p>
            <a:endParaRPr lang="en-US" sz="2800" dirty="0">
              <a:latin typeface="Helvetica Light" panose="020B0403020202020204" pitchFamily="34" charset="0"/>
            </a:endParaRPr>
          </a:p>
          <a:p>
            <a:endParaRPr lang="en-US" sz="2800" dirty="0">
              <a:latin typeface="Helvetica Light" panose="020B0403020202020204" pitchFamily="34" charset="0"/>
            </a:endParaRPr>
          </a:p>
          <a:p>
            <a:endParaRPr lang="en-US" sz="2800" dirty="0">
              <a:latin typeface="Helvetica Light" panose="020B0403020202020204" pitchFamily="34" charset="0"/>
            </a:endParaRPr>
          </a:p>
        </p:txBody>
      </p:sp>
      <p:sp>
        <p:nvSpPr>
          <p:cNvPr id="2" name="TextBox 1"/>
          <p:cNvSpPr txBox="1"/>
          <p:nvPr/>
        </p:nvSpPr>
        <p:spPr>
          <a:xfrm>
            <a:off x="499906" y="1859339"/>
            <a:ext cx="8144187" cy="3816429"/>
          </a:xfrm>
          <a:prstGeom prst="rect">
            <a:avLst/>
          </a:prstGeom>
          <a:noFill/>
        </p:spPr>
        <p:txBody>
          <a:bodyPr wrap="square" rtlCol="0">
            <a:spAutoFit/>
          </a:bodyPr>
          <a:lstStyle/>
          <a:p>
            <a:pPr marL="285750" indent="-285750">
              <a:buFontTx/>
              <a:buChar char="-"/>
            </a:pPr>
            <a:r>
              <a:rPr lang="en-US" sz="2200" dirty="0">
                <a:latin typeface="Helvetica Light" panose="020B0403020202020204" pitchFamily="34" charset="0"/>
              </a:rPr>
              <a:t>Accessing, manipulating, and moving large data around (around your computer, or among computers).</a:t>
            </a:r>
          </a:p>
          <a:p>
            <a:endParaRPr lang="en-US" sz="2200" dirty="0">
              <a:latin typeface="Helvetica Light" panose="020B0403020202020204" pitchFamily="34" charset="0"/>
            </a:endParaRPr>
          </a:p>
          <a:p>
            <a:pPr marL="285750" indent="-285750">
              <a:buFontTx/>
              <a:buChar char="-"/>
            </a:pPr>
            <a:r>
              <a:rPr lang="en-US" sz="2200" dirty="0">
                <a:latin typeface="Helvetica Light" panose="020B0403020202020204" pitchFamily="34" charset="0"/>
              </a:rPr>
              <a:t>Working on remote computers and high-performance computing clusters.</a:t>
            </a:r>
          </a:p>
          <a:p>
            <a:pPr marL="285750" indent="-285750">
              <a:buFontTx/>
              <a:buChar char="-"/>
            </a:pPr>
            <a:endParaRPr lang="en-US" sz="2200" dirty="0">
              <a:latin typeface="Helvetica Light" panose="020B0403020202020204" pitchFamily="34" charset="0"/>
            </a:endParaRPr>
          </a:p>
          <a:p>
            <a:pPr marL="285750" indent="-285750">
              <a:buFontTx/>
              <a:buChar char="-"/>
            </a:pPr>
            <a:r>
              <a:rPr lang="en-US" sz="2200" dirty="0">
                <a:latin typeface="Helvetica Light" panose="020B0403020202020204" pitchFamily="34" charset="0"/>
              </a:rPr>
              <a:t>&gt;250,000 built in tools and commands, can be used for efficient scripting of workflow.</a:t>
            </a:r>
          </a:p>
          <a:p>
            <a:endParaRPr lang="en-US" sz="2200" dirty="0">
              <a:latin typeface="Helvetica Light" panose="020B0403020202020204" pitchFamily="34" charset="0"/>
            </a:endParaRPr>
          </a:p>
          <a:p>
            <a:pPr marL="285750" indent="-285750">
              <a:buFontTx/>
              <a:buChar char="-"/>
            </a:pPr>
            <a:r>
              <a:rPr lang="en-US" sz="2200" dirty="0">
                <a:latin typeface="Helvetica Light" panose="020B0403020202020204" pitchFamily="34" charset="0"/>
              </a:rPr>
              <a:t>First step at becoming enabled for data science and more generally for data handling and analysis.</a:t>
            </a:r>
          </a:p>
        </p:txBody>
      </p:sp>
    </p:spTree>
    <p:extLst>
      <p:ext uri="{BB962C8B-B14F-4D97-AF65-F5344CB8AC3E}">
        <p14:creationId xmlns:p14="http://schemas.microsoft.com/office/powerpoint/2010/main" val="2839351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54012</TotalTime>
  <Words>1591</Words>
  <Application>Microsoft Macintosh PowerPoint</Application>
  <PresentationFormat>On-screen Show (4:3)</PresentationFormat>
  <Paragraphs>210</Paragraphs>
  <Slides>28</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HELVETICA LIGHT</vt:lpstr>
      <vt:lpstr>HELVETICA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Nevada Reno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Thomas Parchman</dc:creator>
  <cp:lastModifiedBy>Thomas L Parchman</cp:lastModifiedBy>
  <cp:revision>245</cp:revision>
  <dcterms:created xsi:type="dcterms:W3CDTF">2014-07-05T16:36:00Z</dcterms:created>
  <dcterms:modified xsi:type="dcterms:W3CDTF">2022-08-31T00:11:08Z</dcterms:modified>
</cp:coreProperties>
</file>